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92" r:id="rId3"/>
    <p:sldId id="390" r:id="rId4"/>
    <p:sldId id="394" r:id="rId5"/>
    <p:sldId id="351" r:id="rId6"/>
    <p:sldId id="356" r:id="rId7"/>
    <p:sldId id="354" r:id="rId8"/>
    <p:sldId id="343" r:id="rId9"/>
    <p:sldId id="350" r:id="rId10"/>
    <p:sldId id="388" r:id="rId11"/>
    <p:sldId id="434" r:id="rId12"/>
    <p:sldId id="393" r:id="rId13"/>
    <p:sldId id="435" r:id="rId14"/>
    <p:sldId id="421" r:id="rId15"/>
    <p:sldId id="422" r:id="rId16"/>
    <p:sldId id="424" r:id="rId17"/>
    <p:sldId id="436" r:id="rId18"/>
    <p:sldId id="425" r:id="rId19"/>
    <p:sldId id="426" r:id="rId20"/>
    <p:sldId id="411" r:id="rId21"/>
    <p:sldId id="355" r:id="rId22"/>
    <p:sldId id="380" r:id="rId23"/>
    <p:sldId id="381" r:id="rId24"/>
    <p:sldId id="384" r:id="rId25"/>
    <p:sldId id="437" r:id="rId26"/>
    <p:sldId id="439" r:id="rId27"/>
    <p:sldId id="440" r:id="rId28"/>
    <p:sldId id="438" r:id="rId29"/>
    <p:sldId id="441" r:id="rId30"/>
    <p:sldId id="444" r:id="rId31"/>
    <p:sldId id="385" r:id="rId3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55719-3590-4162-AD3B-FF3DBD043D2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79AB0D-C340-48AB-8B6E-56EA909AFFB8}">
      <dgm:prSet phldrT="[Text]" custT="1"/>
      <dgm:spPr/>
      <dgm:t>
        <a:bodyPr/>
        <a:lstStyle/>
        <a:p>
          <a:r>
            <a:rPr lang="nl-BE" sz="1400" dirty="0"/>
            <a:t>NILM: </a:t>
          </a:r>
          <a:r>
            <a:rPr lang="nl-BE" sz="1400" dirty="0" err="1"/>
            <a:t>Negative</a:t>
          </a:r>
          <a:r>
            <a:rPr lang="nl-BE" sz="1400" dirty="0"/>
            <a:t> </a:t>
          </a:r>
          <a:r>
            <a:rPr lang="nl-BE" sz="1400" dirty="0" err="1"/>
            <a:t>for</a:t>
          </a:r>
          <a:r>
            <a:rPr lang="nl-BE" sz="1400" dirty="0"/>
            <a:t> </a:t>
          </a:r>
          <a:r>
            <a:rPr lang="nl-BE" sz="1400" dirty="0" err="1"/>
            <a:t>Intraepithelial</a:t>
          </a:r>
          <a:r>
            <a:rPr lang="nl-BE" sz="1400" dirty="0"/>
            <a:t> </a:t>
          </a:r>
          <a:r>
            <a:rPr lang="nl-BE" sz="1400" dirty="0" err="1"/>
            <a:t>Lesion</a:t>
          </a:r>
          <a:r>
            <a:rPr lang="nl-BE" sz="1400" dirty="0"/>
            <a:t> of </a:t>
          </a:r>
          <a:r>
            <a:rPr lang="nl-BE" sz="1400" dirty="0" err="1"/>
            <a:t>Malignancy</a:t>
          </a:r>
          <a:endParaRPr lang="en-US" sz="1400" dirty="0"/>
        </a:p>
      </dgm:t>
    </dgm:pt>
    <dgm:pt modelId="{483BFCD0-87B4-4A87-8487-5412200D6318}" type="parTrans" cxnId="{F057C1AC-8F77-4D00-9E7F-2083A6C52ED8}">
      <dgm:prSet/>
      <dgm:spPr/>
      <dgm:t>
        <a:bodyPr/>
        <a:lstStyle/>
        <a:p>
          <a:endParaRPr lang="en-US"/>
        </a:p>
      </dgm:t>
    </dgm:pt>
    <dgm:pt modelId="{042E0AF8-0CC4-4360-8F58-A45AD23AF64E}" type="sibTrans" cxnId="{F057C1AC-8F77-4D00-9E7F-2083A6C52ED8}">
      <dgm:prSet/>
      <dgm:spPr/>
      <dgm:t>
        <a:bodyPr/>
        <a:lstStyle/>
        <a:p>
          <a:endParaRPr lang="en-US"/>
        </a:p>
      </dgm:t>
    </dgm:pt>
    <dgm:pt modelId="{6315B17E-538A-417D-84F0-713AA0100575}">
      <dgm:prSet custT="1"/>
      <dgm:spPr/>
      <dgm:t>
        <a:bodyPr/>
        <a:lstStyle/>
        <a:p>
          <a:r>
            <a:rPr lang="nl-BE" sz="1400" dirty="0" err="1"/>
            <a:t>Epithelial</a:t>
          </a:r>
          <a:r>
            <a:rPr lang="nl-BE" sz="1400" dirty="0"/>
            <a:t> </a:t>
          </a:r>
          <a:r>
            <a:rPr lang="nl-BE" sz="1400" dirty="0" err="1"/>
            <a:t>abnormalities</a:t>
          </a:r>
          <a:endParaRPr lang="nl-BE" sz="1400" dirty="0"/>
        </a:p>
      </dgm:t>
    </dgm:pt>
    <dgm:pt modelId="{7534CAE9-4B96-4254-84E7-976177CE8719}" type="parTrans" cxnId="{3AF0A2D1-0759-4F5A-B1D4-1D43FF4651CC}">
      <dgm:prSet/>
      <dgm:spPr/>
      <dgm:t>
        <a:bodyPr/>
        <a:lstStyle/>
        <a:p>
          <a:endParaRPr lang="en-US"/>
        </a:p>
      </dgm:t>
    </dgm:pt>
    <dgm:pt modelId="{EFB680D9-BF7D-4316-84A2-EA1DFD4F7348}" type="sibTrans" cxnId="{3AF0A2D1-0759-4F5A-B1D4-1D43FF4651CC}">
      <dgm:prSet/>
      <dgm:spPr/>
      <dgm:t>
        <a:bodyPr/>
        <a:lstStyle/>
        <a:p>
          <a:endParaRPr lang="en-US"/>
        </a:p>
      </dgm:t>
    </dgm:pt>
    <dgm:pt modelId="{0CF5543A-E537-4A51-AFDB-B62322C4667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b="1" dirty="0" err="1"/>
            <a:t>Squamous</a:t>
          </a:r>
          <a:r>
            <a:rPr lang="nl-BE" sz="1200" b="1" dirty="0"/>
            <a:t> </a:t>
          </a:r>
          <a:r>
            <a:rPr lang="nl-BE" sz="1200" b="1" dirty="0" err="1"/>
            <a:t>cell</a:t>
          </a:r>
          <a:r>
            <a:rPr lang="nl-BE" sz="1200" b="1" dirty="0"/>
            <a:t>:</a:t>
          </a:r>
        </a:p>
      </dgm:t>
    </dgm:pt>
    <dgm:pt modelId="{EC08F38A-CEAF-45BA-B9F2-78F70B356658}" type="parTrans" cxnId="{B9E930ED-6138-44EB-8523-6768622A734B}">
      <dgm:prSet/>
      <dgm:spPr/>
      <dgm:t>
        <a:bodyPr/>
        <a:lstStyle/>
        <a:p>
          <a:endParaRPr lang="en-US"/>
        </a:p>
      </dgm:t>
    </dgm:pt>
    <dgm:pt modelId="{C28418CE-EFDA-4EAF-8262-FA89A103EA3F}" type="sibTrans" cxnId="{B9E930ED-6138-44EB-8523-6768622A734B}">
      <dgm:prSet/>
      <dgm:spPr/>
      <dgm:t>
        <a:bodyPr/>
        <a:lstStyle/>
        <a:p>
          <a:endParaRPr lang="en-US"/>
        </a:p>
      </dgm:t>
    </dgm:pt>
    <dgm:pt modelId="{1938FCD2-0FD1-409C-9B5E-7410FA6D47F2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dirty="0" err="1"/>
            <a:t>Atypical</a:t>
          </a:r>
          <a:r>
            <a:rPr lang="nl-BE" sz="1200" dirty="0"/>
            <a:t> </a:t>
          </a:r>
          <a:r>
            <a:rPr lang="nl-BE" sz="1200" dirty="0" err="1"/>
            <a:t>squamous</a:t>
          </a:r>
          <a:r>
            <a:rPr lang="nl-BE" sz="1200" dirty="0"/>
            <a:t> </a:t>
          </a:r>
          <a:r>
            <a:rPr lang="nl-BE" sz="1200" dirty="0" err="1"/>
            <a:t>cells</a:t>
          </a:r>
          <a:r>
            <a:rPr lang="nl-BE" sz="1200" dirty="0"/>
            <a:t> (ASC)</a:t>
          </a:r>
        </a:p>
      </dgm:t>
    </dgm:pt>
    <dgm:pt modelId="{DA0E346A-F554-46E3-9A3B-B07F61AAF85E}" type="parTrans" cxnId="{3020875F-DD42-4A73-AA53-1B5C87A66ED5}">
      <dgm:prSet/>
      <dgm:spPr/>
      <dgm:t>
        <a:bodyPr/>
        <a:lstStyle/>
        <a:p>
          <a:endParaRPr lang="en-US"/>
        </a:p>
      </dgm:t>
    </dgm:pt>
    <dgm:pt modelId="{ABBD3292-E7F2-4DA8-9C70-3B0E032EA8F5}" type="sibTrans" cxnId="{3020875F-DD42-4A73-AA53-1B5C87A66ED5}">
      <dgm:prSet/>
      <dgm:spPr/>
      <dgm:t>
        <a:bodyPr/>
        <a:lstStyle/>
        <a:p>
          <a:endParaRPr lang="en-US"/>
        </a:p>
      </dgm:t>
    </dgm:pt>
    <dgm:pt modelId="{D0F2D65F-72A5-49B9-B83D-00ECECE3D183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nl-BE" sz="1200" dirty="0"/>
        </a:p>
      </dgm:t>
    </dgm:pt>
    <dgm:pt modelId="{5FE17FD2-D627-416E-81C7-5A6C5712ED5A}" type="parTrans" cxnId="{A8ED6405-6DB4-47D7-BBDB-EB4098265E73}">
      <dgm:prSet/>
      <dgm:spPr/>
      <dgm:t>
        <a:bodyPr/>
        <a:lstStyle/>
        <a:p>
          <a:endParaRPr lang="en-US"/>
        </a:p>
      </dgm:t>
    </dgm:pt>
    <dgm:pt modelId="{4B0FA5DA-0DE0-4277-826B-2F9517FBB171}" type="sibTrans" cxnId="{A8ED6405-6DB4-47D7-BBDB-EB4098265E73}">
      <dgm:prSet/>
      <dgm:spPr/>
      <dgm:t>
        <a:bodyPr/>
        <a:lstStyle/>
        <a:p>
          <a:endParaRPr lang="en-US"/>
        </a:p>
      </dgm:t>
    </dgm:pt>
    <dgm:pt modelId="{833C8161-6A4B-493C-9A20-B3C74CAB1878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/>
            <a:t>Low- grade squamous intraepithelial lesion (LSIL)</a:t>
          </a:r>
          <a:endParaRPr lang="nl-BE" sz="1200" dirty="0"/>
        </a:p>
      </dgm:t>
    </dgm:pt>
    <dgm:pt modelId="{BED152DA-9904-4DD9-903F-2447F7D47804}" type="parTrans" cxnId="{73F1C4FD-1EA0-4164-9DAA-CA05D2263A3E}">
      <dgm:prSet/>
      <dgm:spPr/>
      <dgm:t>
        <a:bodyPr/>
        <a:lstStyle/>
        <a:p>
          <a:endParaRPr lang="en-US"/>
        </a:p>
      </dgm:t>
    </dgm:pt>
    <dgm:pt modelId="{89287FE0-8F79-420F-8DDE-2C69CDEA73E1}" type="sibTrans" cxnId="{73F1C4FD-1EA0-4164-9DAA-CA05D2263A3E}">
      <dgm:prSet/>
      <dgm:spPr/>
      <dgm:t>
        <a:bodyPr/>
        <a:lstStyle/>
        <a:p>
          <a:endParaRPr lang="en-US"/>
        </a:p>
      </dgm:t>
    </dgm:pt>
    <dgm:pt modelId="{4A27E113-1BB5-407E-88E2-FA93EA32A946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dirty="0"/>
            <a:t>High- </a:t>
          </a:r>
          <a:r>
            <a:rPr lang="nl-BE" sz="1200" dirty="0" err="1"/>
            <a:t>grade</a:t>
          </a:r>
          <a:r>
            <a:rPr lang="nl-BE" sz="1200" dirty="0"/>
            <a:t> </a:t>
          </a:r>
          <a:r>
            <a:rPr lang="nl-BE" sz="1200" dirty="0" err="1"/>
            <a:t>squamous</a:t>
          </a:r>
          <a:r>
            <a:rPr lang="nl-BE" sz="1200" dirty="0"/>
            <a:t> </a:t>
          </a:r>
          <a:r>
            <a:rPr lang="nl-BE" sz="1200" dirty="0" err="1"/>
            <a:t>intraepithelial</a:t>
          </a:r>
          <a:r>
            <a:rPr lang="nl-BE" sz="1200" dirty="0"/>
            <a:t> </a:t>
          </a:r>
          <a:r>
            <a:rPr lang="nl-BE" sz="1200" dirty="0" err="1"/>
            <a:t>lesion</a:t>
          </a:r>
          <a:r>
            <a:rPr lang="nl-BE" sz="1200" dirty="0"/>
            <a:t> (HSIL)</a:t>
          </a:r>
        </a:p>
      </dgm:t>
    </dgm:pt>
    <dgm:pt modelId="{84822EEC-6C68-4065-8D4D-21122F0253A1}" type="parTrans" cxnId="{7288A241-BD18-4C5A-BC9E-395C29368535}">
      <dgm:prSet/>
      <dgm:spPr/>
      <dgm:t>
        <a:bodyPr/>
        <a:lstStyle/>
        <a:p>
          <a:endParaRPr lang="en-US"/>
        </a:p>
      </dgm:t>
    </dgm:pt>
    <dgm:pt modelId="{E834FCF8-26E7-4DDA-9FB2-C23D89DC29E9}" type="sibTrans" cxnId="{7288A241-BD18-4C5A-BC9E-395C29368535}">
      <dgm:prSet/>
      <dgm:spPr/>
      <dgm:t>
        <a:bodyPr/>
        <a:lstStyle/>
        <a:p>
          <a:endParaRPr lang="en-US"/>
        </a:p>
      </dgm:t>
    </dgm:pt>
    <dgm:pt modelId="{A64734D4-440F-407B-AD7A-9F7875239E19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dirty="0" err="1"/>
            <a:t>Squamous</a:t>
          </a:r>
          <a:r>
            <a:rPr lang="nl-BE" sz="1200" dirty="0"/>
            <a:t> carcinoma</a:t>
          </a:r>
        </a:p>
      </dgm:t>
    </dgm:pt>
    <dgm:pt modelId="{99F38159-C3CC-4F5A-9CFC-010588AAE658}" type="parTrans" cxnId="{A77ACD82-BF3B-4FE1-981A-56DBA39B4EAD}">
      <dgm:prSet/>
      <dgm:spPr/>
      <dgm:t>
        <a:bodyPr/>
        <a:lstStyle/>
        <a:p>
          <a:endParaRPr lang="en-US"/>
        </a:p>
      </dgm:t>
    </dgm:pt>
    <dgm:pt modelId="{733A2A53-71FF-48D2-8098-0AF1C3C9BB29}" type="sibTrans" cxnId="{A77ACD82-BF3B-4FE1-981A-56DBA39B4EAD}">
      <dgm:prSet/>
      <dgm:spPr/>
      <dgm:t>
        <a:bodyPr/>
        <a:lstStyle/>
        <a:p>
          <a:endParaRPr lang="en-US"/>
        </a:p>
      </dgm:t>
    </dgm:pt>
    <dgm:pt modelId="{53522049-F61F-456F-BD66-811573E890B5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nl-BE" sz="1200" dirty="0"/>
        </a:p>
      </dgm:t>
    </dgm:pt>
    <dgm:pt modelId="{3B6F1061-C24D-435D-A0DE-BB47E65C36C1}" type="parTrans" cxnId="{DFF686D9-88AB-457C-8A48-3AF3328B4D0D}">
      <dgm:prSet/>
      <dgm:spPr/>
      <dgm:t>
        <a:bodyPr/>
        <a:lstStyle/>
        <a:p>
          <a:endParaRPr lang="en-US"/>
        </a:p>
      </dgm:t>
    </dgm:pt>
    <dgm:pt modelId="{0AF97DB7-B65D-4104-A1D3-3138232D4B52}" type="sibTrans" cxnId="{DFF686D9-88AB-457C-8A48-3AF3328B4D0D}">
      <dgm:prSet/>
      <dgm:spPr/>
      <dgm:t>
        <a:bodyPr/>
        <a:lstStyle/>
        <a:p>
          <a:endParaRPr lang="en-US"/>
        </a:p>
      </dgm:t>
    </dgm:pt>
    <dgm:pt modelId="{A11ECF09-BF66-4A3C-9406-B621FEE0EBB7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b="1" dirty="0" err="1"/>
            <a:t>Glandular</a:t>
          </a:r>
          <a:r>
            <a:rPr lang="nl-BE" sz="1200" b="1" dirty="0"/>
            <a:t> </a:t>
          </a:r>
          <a:r>
            <a:rPr lang="nl-BE" sz="1200" b="1" dirty="0" err="1"/>
            <a:t>cell</a:t>
          </a:r>
          <a:r>
            <a:rPr lang="nl-BE" sz="1200" b="1" dirty="0"/>
            <a:t>:</a:t>
          </a:r>
        </a:p>
      </dgm:t>
    </dgm:pt>
    <dgm:pt modelId="{1CA1DDF4-15E2-47F2-A36B-F984D6F89EFF}" type="parTrans" cxnId="{7D0C64C5-023A-4369-BE82-668AFF88F14E}">
      <dgm:prSet/>
      <dgm:spPr/>
      <dgm:t>
        <a:bodyPr/>
        <a:lstStyle/>
        <a:p>
          <a:endParaRPr lang="en-US"/>
        </a:p>
      </dgm:t>
    </dgm:pt>
    <dgm:pt modelId="{6F8291C6-096C-4924-BA5A-9CD5230A6A73}" type="sibTrans" cxnId="{7D0C64C5-023A-4369-BE82-668AFF88F14E}">
      <dgm:prSet/>
      <dgm:spPr/>
      <dgm:t>
        <a:bodyPr/>
        <a:lstStyle/>
        <a:p>
          <a:endParaRPr lang="en-US"/>
        </a:p>
      </dgm:t>
    </dgm:pt>
    <dgm:pt modelId="{09E31A17-A69F-44F2-86CD-4FD380FC7AC5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dirty="0" err="1"/>
            <a:t>Atypical</a:t>
          </a:r>
          <a:r>
            <a:rPr lang="nl-BE" sz="1200" dirty="0"/>
            <a:t> </a:t>
          </a:r>
          <a:r>
            <a:rPr lang="nl-BE" sz="1200" dirty="0" err="1"/>
            <a:t>Glandular</a:t>
          </a:r>
          <a:r>
            <a:rPr lang="nl-BE" sz="1200" dirty="0"/>
            <a:t> </a:t>
          </a:r>
          <a:r>
            <a:rPr lang="nl-BE" sz="1200" dirty="0" err="1"/>
            <a:t>cells</a:t>
          </a:r>
          <a:r>
            <a:rPr lang="nl-BE" sz="1200" dirty="0"/>
            <a:t> (AGC), </a:t>
          </a:r>
          <a:r>
            <a:rPr lang="nl-BE" sz="1200" dirty="0" err="1"/>
            <a:t>endocervical</a:t>
          </a:r>
          <a:r>
            <a:rPr lang="nl-BE" sz="1200" dirty="0"/>
            <a:t>, </a:t>
          </a:r>
          <a:r>
            <a:rPr lang="nl-BE" sz="1200" dirty="0" err="1"/>
            <a:t>endometrial</a:t>
          </a:r>
          <a:r>
            <a:rPr lang="nl-BE" sz="1200" dirty="0"/>
            <a:t> or NOS</a:t>
          </a:r>
        </a:p>
      </dgm:t>
    </dgm:pt>
    <dgm:pt modelId="{CDA06D7C-BACF-408A-B70E-AB907639FB0F}" type="parTrans" cxnId="{B4B64A7A-2732-4324-BF7E-E61D6EB85F43}">
      <dgm:prSet/>
      <dgm:spPr/>
      <dgm:t>
        <a:bodyPr/>
        <a:lstStyle/>
        <a:p>
          <a:endParaRPr lang="en-US"/>
        </a:p>
      </dgm:t>
    </dgm:pt>
    <dgm:pt modelId="{3E7858E8-6A62-489D-BF83-214FEA13BDCC}" type="sibTrans" cxnId="{B4B64A7A-2732-4324-BF7E-E61D6EB85F43}">
      <dgm:prSet/>
      <dgm:spPr/>
      <dgm:t>
        <a:bodyPr/>
        <a:lstStyle/>
        <a:p>
          <a:endParaRPr lang="en-US"/>
        </a:p>
      </dgm:t>
    </dgm:pt>
    <dgm:pt modelId="{F886DC71-6EC2-4AC5-9643-46D4A35D6D7A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dirty="0" err="1"/>
            <a:t>Atypical</a:t>
          </a:r>
          <a:r>
            <a:rPr lang="nl-BE" sz="1200" dirty="0"/>
            <a:t> </a:t>
          </a:r>
          <a:r>
            <a:rPr lang="nl-BE" sz="1200" dirty="0" err="1"/>
            <a:t>glandular</a:t>
          </a:r>
          <a:r>
            <a:rPr lang="nl-BE" sz="1200" dirty="0"/>
            <a:t> </a:t>
          </a:r>
          <a:r>
            <a:rPr lang="nl-BE" sz="1200" dirty="0" err="1"/>
            <a:t>cells</a:t>
          </a:r>
          <a:r>
            <a:rPr lang="nl-BE" sz="1200" dirty="0"/>
            <a:t> </a:t>
          </a:r>
          <a:r>
            <a:rPr lang="nl-BE" sz="1200" dirty="0" err="1"/>
            <a:t>favour</a:t>
          </a:r>
          <a:r>
            <a:rPr lang="nl-BE" sz="1200" dirty="0"/>
            <a:t> </a:t>
          </a:r>
          <a:r>
            <a:rPr lang="nl-BE" sz="1200" dirty="0" err="1"/>
            <a:t>neoplasti</a:t>
          </a:r>
          <a:r>
            <a:rPr lang="nl-BE" sz="1200" dirty="0"/>
            <a:t> (AIS)</a:t>
          </a:r>
        </a:p>
      </dgm:t>
    </dgm:pt>
    <dgm:pt modelId="{0CECBE52-70E4-495F-886C-ABF5900F1CB3}" type="parTrans" cxnId="{3BA917E0-B322-4257-8138-98155134B9E5}">
      <dgm:prSet/>
      <dgm:spPr/>
      <dgm:t>
        <a:bodyPr/>
        <a:lstStyle/>
        <a:p>
          <a:endParaRPr lang="en-US"/>
        </a:p>
      </dgm:t>
    </dgm:pt>
    <dgm:pt modelId="{1B5BA624-6149-4455-8E7C-D099F03689F4}" type="sibTrans" cxnId="{3BA917E0-B322-4257-8138-98155134B9E5}">
      <dgm:prSet/>
      <dgm:spPr/>
      <dgm:t>
        <a:bodyPr/>
        <a:lstStyle/>
        <a:p>
          <a:endParaRPr lang="en-US"/>
        </a:p>
      </dgm:t>
    </dgm:pt>
    <dgm:pt modelId="{424A85DB-BE66-43E6-BEFD-0DF436D3CFB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dirty="0"/>
            <a:t>Adenocarcinoma</a:t>
          </a:r>
        </a:p>
      </dgm:t>
    </dgm:pt>
    <dgm:pt modelId="{E980DFE6-E124-4952-9B67-0F198577F21E}" type="parTrans" cxnId="{EC6859F5-7183-4669-949F-5AE69EC4EB24}">
      <dgm:prSet/>
      <dgm:spPr/>
      <dgm:t>
        <a:bodyPr/>
        <a:lstStyle/>
        <a:p>
          <a:endParaRPr lang="en-US"/>
        </a:p>
      </dgm:t>
    </dgm:pt>
    <dgm:pt modelId="{D31ADF26-7E80-48D3-9510-2E31E67083B4}" type="sibTrans" cxnId="{EC6859F5-7183-4669-949F-5AE69EC4EB24}">
      <dgm:prSet/>
      <dgm:spPr/>
      <dgm:t>
        <a:bodyPr/>
        <a:lstStyle/>
        <a:p>
          <a:endParaRPr lang="en-US"/>
        </a:p>
      </dgm:t>
    </dgm:pt>
    <dgm:pt modelId="{D0FD35E5-32AA-48F7-872E-DE2F35FAC2A5}">
      <dgm:prSet custT="1"/>
      <dgm:spPr/>
      <dgm:t>
        <a:bodyPr/>
        <a:lstStyle/>
        <a:p>
          <a:r>
            <a:rPr lang="nl-BE" sz="1400" dirty="0" err="1"/>
            <a:t>Other</a:t>
          </a:r>
          <a:endParaRPr lang="nl-BE" sz="1400" dirty="0"/>
        </a:p>
      </dgm:t>
    </dgm:pt>
    <dgm:pt modelId="{ACC10EC4-7A0D-440E-A9D0-D9448D9E5BFE}" type="parTrans" cxnId="{B00AD2FA-6454-4CC3-A167-BFA4D488A989}">
      <dgm:prSet/>
      <dgm:spPr/>
      <dgm:t>
        <a:bodyPr/>
        <a:lstStyle/>
        <a:p>
          <a:endParaRPr lang="en-US"/>
        </a:p>
      </dgm:t>
    </dgm:pt>
    <dgm:pt modelId="{D03BD089-A1C7-45E3-BEBE-20AF2F661986}" type="sibTrans" cxnId="{B00AD2FA-6454-4CC3-A167-BFA4D488A989}">
      <dgm:prSet/>
      <dgm:spPr/>
      <dgm:t>
        <a:bodyPr/>
        <a:lstStyle/>
        <a:p>
          <a:endParaRPr lang="en-US"/>
        </a:p>
      </dgm:t>
    </dgm:pt>
    <dgm:pt modelId="{D021E2E0-4BC9-48A8-AC9E-6382A865F916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dirty="0"/>
            <a:t>or of </a:t>
          </a:r>
          <a:r>
            <a:rPr lang="nl-BE" sz="1200" dirty="0" err="1"/>
            <a:t>undetermined</a:t>
          </a:r>
          <a:r>
            <a:rPr lang="nl-BE" sz="1200" dirty="0"/>
            <a:t> </a:t>
          </a:r>
          <a:r>
            <a:rPr lang="nl-BE" sz="1200" dirty="0" err="1"/>
            <a:t>significance</a:t>
          </a:r>
          <a:r>
            <a:rPr lang="nl-BE" sz="1200" dirty="0"/>
            <a:t> (ASC-US)</a:t>
          </a:r>
        </a:p>
      </dgm:t>
    </dgm:pt>
    <dgm:pt modelId="{CB85F77C-BBD4-46B0-B57A-35702EE195B8}" type="parTrans" cxnId="{9B4069F5-9A97-44D4-9625-3A117884F2B1}">
      <dgm:prSet/>
      <dgm:spPr/>
      <dgm:t>
        <a:bodyPr/>
        <a:lstStyle/>
        <a:p>
          <a:endParaRPr lang="en-US"/>
        </a:p>
      </dgm:t>
    </dgm:pt>
    <dgm:pt modelId="{57F1923C-91B7-4268-AAE7-33A34EA30828}" type="sibTrans" cxnId="{9B4069F5-9A97-44D4-9625-3A117884F2B1}">
      <dgm:prSet/>
      <dgm:spPr/>
      <dgm:t>
        <a:bodyPr/>
        <a:lstStyle/>
        <a:p>
          <a:endParaRPr lang="en-US"/>
        </a:p>
      </dgm:t>
    </dgm:pt>
    <dgm:pt modelId="{EE6E7B21-46C1-4CC7-A58C-8F8D316F8B20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nl-BE" sz="1200" dirty="0" err="1"/>
            <a:t>cannot</a:t>
          </a:r>
          <a:r>
            <a:rPr lang="nl-BE" sz="1200" dirty="0"/>
            <a:t> </a:t>
          </a:r>
          <a:r>
            <a:rPr lang="nl-BE" sz="1200" dirty="0" err="1"/>
            <a:t>exclude</a:t>
          </a:r>
          <a:r>
            <a:rPr lang="nl-BE" sz="1200" dirty="0"/>
            <a:t> HSIL (ASC-H)</a:t>
          </a:r>
        </a:p>
      </dgm:t>
    </dgm:pt>
    <dgm:pt modelId="{1CB51BD4-B071-4A2A-B60B-A5338F65058E}" type="parTrans" cxnId="{0415A06F-091C-43B7-BF65-1E7EFE945163}">
      <dgm:prSet/>
      <dgm:spPr/>
      <dgm:t>
        <a:bodyPr/>
        <a:lstStyle/>
        <a:p>
          <a:endParaRPr lang="en-US"/>
        </a:p>
      </dgm:t>
    </dgm:pt>
    <dgm:pt modelId="{F0C04272-225A-4046-9C62-A13FBC372D91}" type="sibTrans" cxnId="{0415A06F-091C-43B7-BF65-1E7EFE945163}">
      <dgm:prSet/>
      <dgm:spPr/>
      <dgm:t>
        <a:bodyPr/>
        <a:lstStyle/>
        <a:p>
          <a:endParaRPr lang="en-US"/>
        </a:p>
      </dgm:t>
    </dgm:pt>
    <dgm:pt modelId="{9F21F298-3873-4A8E-A732-9C40FE001AAD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nl-BE" sz="1200" b="1" dirty="0"/>
        </a:p>
      </dgm:t>
    </dgm:pt>
    <dgm:pt modelId="{1192D557-4A13-4E8F-BB9E-03E382F69D00}" type="parTrans" cxnId="{8ED60788-1A3D-47E9-A178-427766C28F17}">
      <dgm:prSet/>
      <dgm:spPr/>
      <dgm:t>
        <a:bodyPr/>
        <a:lstStyle/>
        <a:p>
          <a:endParaRPr lang="en-US"/>
        </a:p>
      </dgm:t>
    </dgm:pt>
    <dgm:pt modelId="{E93D797D-284E-4819-BBBE-B74A400A1655}" type="sibTrans" cxnId="{8ED60788-1A3D-47E9-A178-427766C28F17}">
      <dgm:prSet/>
      <dgm:spPr/>
      <dgm:t>
        <a:bodyPr/>
        <a:lstStyle/>
        <a:p>
          <a:endParaRPr lang="en-US"/>
        </a:p>
      </dgm:t>
    </dgm:pt>
    <dgm:pt modelId="{43688A28-F213-4A10-92C9-17F09B96BCD8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nl-BE" sz="1400" dirty="0"/>
        </a:p>
      </dgm:t>
    </dgm:pt>
    <dgm:pt modelId="{A9D4710C-D109-4027-823D-53CCB7A781FE}" type="parTrans" cxnId="{C1CAED19-7782-488E-B362-8C6BD27136CC}">
      <dgm:prSet/>
      <dgm:spPr/>
      <dgm:t>
        <a:bodyPr/>
        <a:lstStyle/>
        <a:p>
          <a:endParaRPr lang="en-US"/>
        </a:p>
      </dgm:t>
    </dgm:pt>
    <dgm:pt modelId="{A6B3BB61-9DB7-46F4-A151-2EE08951B68C}" type="sibTrans" cxnId="{C1CAED19-7782-488E-B362-8C6BD27136CC}">
      <dgm:prSet/>
      <dgm:spPr/>
      <dgm:t>
        <a:bodyPr/>
        <a:lstStyle/>
        <a:p>
          <a:endParaRPr lang="en-US"/>
        </a:p>
      </dgm:t>
    </dgm:pt>
    <dgm:pt modelId="{F259BBD4-4939-49A5-9E83-CB98D81BD472}" type="pres">
      <dgm:prSet presAssocID="{9B655719-3590-4162-AD3B-FF3DBD043D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54B1F0E-4FEA-472B-A106-13BB57DC57CD}" type="pres">
      <dgm:prSet presAssocID="{2779AB0D-C340-48AB-8B6E-56EA909AFFB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8A5A41F-F57F-4580-B091-5B8E6F250C3E}" type="pres">
      <dgm:prSet presAssocID="{042E0AF8-0CC4-4360-8F58-A45AD23AF64E}" presName="spacer" presStyleCnt="0"/>
      <dgm:spPr/>
    </dgm:pt>
    <dgm:pt modelId="{227BA4DA-8967-4D70-A374-1607CCB7E6B2}" type="pres">
      <dgm:prSet presAssocID="{6315B17E-538A-417D-84F0-713AA010057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BC63B87-C933-47C8-8B37-7F8958E65E80}" type="pres">
      <dgm:prSet presAssocID="{6315B17E-538A-417D-84F0-713AA010057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2B79FAC-D4D4-43D8-823C-2E25FCC9D915}" type="pres">
      <dgm:prSet presAssocID="{D0FD35E5-32AA-48F7-872E-DE2F35FAC2A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F37C0D62-CFB5-4638-8477-73C41202B587}" type="presOf" srcId="{0CF5543A-E537-4A51-AFDB-B62322C4667E}" destId="{CBC63B87-C933-47C8-8B37-7F8958E65E80}" srcOrd="0" destOrd="1" presId="urn:microsoft.com/office/officeart/2005/8/layout/vList2"/>
    <dgm:cxn modelId="{04D4175B-8B3D-49CA-BA52-874B536B0ABD}" type="presOf" srcId="{09E31A17-A69F-44F2-86CD-4FD380FC7AC5}" destId="{CBC63B87-C933-47C8-8B37-7F8958E65E80}" srcOrd="0" destOrd="11" presId="urn:microsoft.com/office/officeart/2005/8/layout/vList2"/>
    <dgm:cxn modelId="{C3EA263C-D35A-4676-BD6E-5DB9855E4B05}" type="presOf" srcId="{424A85DB-BE66-43E6-BEFD-0DF436D3CFBF}" destId="{CBC63B87-C933-47C8-8B37-7F8958E65E80}" srcOrd="0" destOrd="13" presId="urn:microsoft.com/office/officeart/2005/8/layout/vList2"/>
    <dgm:cxn modelId="{E7CD64CB-75A0-49DF-9846-F3A2CDD528CD}" type="presOf" srcId="{833C8161-6A4B-493C-9A20-B3C74CAB1878}" destId="{CBC63B87-C933-47C8-8B37-7F8958E65E80}" srcOrd="0" destOrd="6" presId="urn:microsoft.com/office/officeart/2005/8/layout/vList2"/>
    <dgm:cxn modelId="{DFF686D9-88AB-457C-8A48-3AF3328B4D0D}" srcId="{D0F2D65F-72A5-49B9-B83D-00ECECE3D183}" destId="{53522049-F61F-456F-BD66-811573E890B5}" srcOrd="3" destOrd="0" parTransId="{3B6F1061-C24D-435D-A0DE-BB47E65C36C1}" sibTransId="{0AF97DB7-B65D-4104-A1D3-3138232D4B52}"/>
    <dgm:cxn modelId="{B00AD2FA-6454-4CC3-A167-BFA4D488A989}" srcId="{9B655719-3590-4162-AD3B-FF3DBD043D2F}" destId="{D0FD35E5-32AA-48F7-872E-DE2F35FAC2A5}" srcOrd="2" destOrd="0" parTransId="{ACC10EC4-7A0D-440E-A9D0-D9448D9E5BFE}" sibTransId="{D03BD089-A1C7-45E3-BEBE-20AF2F661986}"/>
    <dgm:cxn modelId="{A8ED6405-6DB4-47D7-BBDB-EB4098265E73}" srcId="{6315B17E-538A-417D-84F0-713AA0100575}" destId="{D0F2D65F-72A5-49B9-B83D-00ECECE3D183}" srcOrd="2" destOrd="0" parTransId="{5FE17FD2-D627-416E-81C7-5A6C5712ED5A}" sibTransId="{4B0FA5DA-0DE0-4277-826B-2F9517FBB171}"/>
    <dgm:cxn modelId="{621FA333-61CD-47D4-B7F6-17B8F9652A5C}" type="presOf" srcId="{D0F2D65F-72A5-49B9-B83D-00ECECE3D183}" destId="{CBC63B87-C933-47C8-8B37-7F8958E65E80}" srcOrd="0" destOrd="5" presId="urn:microsoft.com/office/officeart/2005/8/layout/vList2"/>
    <dgm:cxn modelId="{473D2E29-F875-4F44-BD3E-6374F9170EAB}" type="presOf" srcId="{EE6E7B21-46C1-4CC7-A58C-8F8D316F8B20}" destId="{CBC63B87-C933-47C8-8B37-7F8958E65E80}" srcOrd="0" destOrd="4" presId="urn:microsoft.com/office/officeart/2005/8/layout/vList2"/>
    <dgm:cxn modelId="{CB6101DA-826D-4E5B-A2E5-7ED027A6DDD6}" type="presOf" srcId="{2779AB0D-C340-48AB-8B6E-56EA909AFFB8}" destId="{454B1F0E-4FEA-472B-A106-13BB57DC57CD}" srcOrd="0" destOrd="0" presId="urn:microsoft.com/office/officeart/2005/8/layout/vList2"/>
    <dgm:cxn modelId="{0D8F7C89-6E59-44DC-919B-B3140B079E7D}" type="presOf" srcId="{A64734D4-440F-407B-AD7A-9F7875239E19}" destId="{CBC63B87-C933-47C8-8B37-7F8958E65E80}" srcOrd="0" destOrd="8" presId="urn:microsoft.com/office/officeart/2005/8/layout/vList2"/>
    <dgm:cxn modelId="{8ED60788-1A3D-47E9-A178-427766C28F17}" srcId="{6315B17E-538A-417D-84F0-713AA0100575}" destId="{9F21F298-3873-4A8E-A732-9C40FE001AAD}" srcOrd="0" destOrd="0" parTransId="{1192D557-4A13-4E8F-BB9E-03E382F69D00}" sibTransId="{E93D797D-284E-4819-BBBE-B74A400A1655}"/>
    <dgm:cxn modelId="{EC6859F5-7183-4669-949F-5AE69EC4EB24}" srcId="{A11ECF09-BF66-4A3C-9406-B621FEE0EBB7}" destId="{424A85DB-BE66-43E6-BEFD-0DF436D3CFBF}" srcOrd="2" destOrd="0" parTransId="{E980DFE6-E124-4952-9B67-0F198577F21E}" sibTransId="{D31ADF26-7E80-48D3-9510-2E31E67083B4}"/>
    <dgm:cxn modelId="{3ACDCF49-28E6-4C43-A9ED-6E759E3932E8}" type="presOf" srcId="{D0FD35E5-32AA-48F7-872E-DE2F35FAC2A5}" destId="{E2B79FAC-D4D4-43D8-823C-2E25FCC9D915}" srcOrd="0" destOrd="0" presId="urn:microsoft.com/office/officeart/2005/8/layout/vList2"/>
    <dgm:cxn modelId="{0415A06F-091C-43B7-BF65-1E7EFE945163}" srcId="{0CF5543A-E537-4A51-AFDB-B62322C4667E}" destId="{EE6E7B21-46C1-4CC7-A58C-8F8D316F8B20}" srcOrd="2" destOrd="0" parTransId="{1CB51BD4-B071-4A2A-B60B-A5338F65058E}" sibTransId="{F0C04272-225A-4046-9C62-A13FBC372D91}"/>
    <dgm:cxn modelId="{F09F066C-1636-4CCF-81BF-86B16886DE56}" type="presOf" srcId="{9F21F298-3873-4A8E-A732-9C40FE001AAD}" destId="{CBC63B87-C933-47C8-8B37-7F8958E65E80}" srcOrd="0" destOrd="0" presId="urn:microsoft.com/office/officeart/2005/8/layout/vList2"/>
    <dgm:cxn modelId="{7288A241-BD18-4C5A-BC9E-395C29368535}" srcId="{D0F2D65F-72A5-49B9-B83D-00ECECE3D183}" destId="{4A27E113-1BB5-407E-88E2-FA93EA32A946}" srcOrd="1" destOrd="0" parTransId="{84822EEC-6C68-4065-8D4D-21122F0253A1}" sibTransId="{E834FCF8-26E7-4DDA-9FB2-C23D89DC29E9}"/>
    <dgm:cxn modelId="{C1CAED19-7782-488E-B362-8C6BD27136CC}" srcId="{A11ECF09-BF66-4A3C-9406-B621FEE0EBB7}" destId="{43688A28-F213-4A10-92C9-17F09B96BCD8}" srcOrd="3" destOrd="0" parTransId="{A9D4710C-D109-4027-823D-53CCB7A781FE}" sibTransId="{A6B3BB61-9DB7-46F4-A151-2EE08951B68C}"/>
    <dgm:cxn modelId="{F057C1AC-8F77-4D00-9E7F-2083A6C52ED8}" srcId="{9B655719-3590-4162-AD3B-FF3DBD043D2F}" destId="{2779AB0D-C340-48AB-8B6E-56EA909AFFB8}" srcOrd="0" destOrd="0" parTransId="{483BFCD0-87B4-4A87-8487-5412200D6318}" sibTransId="{042E0AF8-0CC4-4360-8F58-A45AD23AF64E}"/>
    <dgm:cxn modelId="{B9E930ED-6138-44EB-8523-6768622A734B}" srcId="{6315B17E-538A-417D-84F0-713AA0100575}" destId="{0CF5543A-E537-4A51-AFDB-B62322C4667E}" srcOrd="1" destOrd="0" parTransId="{EC08F38A-CEAF-45BA-B9F2-78F70B356658}" sibTransId="{C28418CE-EFDA-4EAF-8262-FA89A103EA3F}"/>
    <dgm:cxn modelId="{B403BE71-5E13-4697-9F6F-F2CC1484EDB6}" type="presOf" srcId="{6315B17E-538A-417D-84F0-713AA0100575}" destId="{227BA4DA-8967-4D70-A374-1607CCB7E6B2}" srcOrd="0" destOrd="0" presId="urn:microsoft.com/office/officeart/2005/8/layout/vList2"/>
    <dgm:cxn modelId="{5A2B6481-5A4A-492A-B888-80D5C84C81BD}" type="presOf" srcId="{F886DC71-6EC2-4AC5-9643-46D4A35D6D7A}" destId="{CBC63B87-C933-47C8-8B37-7F8958E65E80}" srcOrd="0" destOrd="12" presId="urn:microsoft.com/office/officeart/2005/8/layout/vList2"/>
    <dgm:cxn modelId="{658301E3-8E98-49DE-80C4-B918920A8FEE}" type="presOf" srcId="{43688A28-F213-4A10-92C9-17F09B96BCD8}" destId="{CBC63B87-C933-47C8-8B37-7F8958E65E80}" srcOrd="0" destOrd="14" presId="urn:microsoft.com/office/officeart/2005/8/layout/vList2"/>
    <dgm:cxn modelId="{9BCC5644-D006-4B35-8D42-92E7CF119A04}" type="presOf" srcId="{D021E2E0-4BC9-48A8-AC9E-6382A865F916}" destId="{CBC63B87-C933-47C8-8B37-7F8958E65E80}" srcOrd="0" destOrd="3" presId="urn:microsoft.com/office/officeart/2005/8/layout/vList2"/>
    <dgm:cxn modelId="{A77ACD82-BF3B-4FE1-981A-56DBA39B4EAD}" srcId="{D0F2D65F-72A5-49B9-B83D-00ECECE3D183}" destId="{A64734D4-440F-407B-AD7A-9F7875239E19}" srcOrd="2" destOrd="0" parTransId="{99F38159-C3CC-4F5A-9CFC-010588AAE658}" sibTransId="{733A2A53-71FF-48D2-8098-0AF1C3C9BB29}"/>
    <dgm:cxn modelId="{3AD6A86B-5F9F-4B39-90B8-0B9D7E25AC87}" type="presOf" srcId="{4A27E113-1BB5-407E-88E2-FA93EA32A946}" destId="{CBC63B87-C933-47C8-8B37-7F8958E65E80}" srcOrd="0" destOrd="7" presId="urn:microsoft.com/office/officeart/2005/8/layout/vList2"/>
    <dgm:cxn modelId="{73F1C4FD-1EA0-4164-9DAA-CA05D2263A3E}" srcId="{D0F2D65F-72A5-49B9-B83D-00ECECE3D183}" destId="{833C8161-6A4B-493C-9A20-B3C74CAB1878}" srcOrd="0" destOrd="0" parTransId="{BED152DA-9904-4DD9-903F-2447F7D47804}" sibTransId="{89287FE0-8F79-420F-8DDE-2C69CDEA73E1}"/>
    <dgm:cxn modelId="{7D0C64C5-023A-4369-BE82-668AFF88F14E}" srcId="{6315B17E-538A-417D-84F0-713AA0100575}" destId="{A11ECF09-BF66-4A3C-9406-B621FEE0EBB7}" srcOrd="3" destOrd="0" parTransId="{1CA1DDF4-15E2-47F2-A36B-F984D6F89EFF}" sibTransId="{6F8291C6-096C-4924-BA5A-9CD5230A6A73}"/>
    <dgm:cxn modelId="{4BE1770F-899D-4934-AD02-D8D413F8EBB4}" type="presOf" srcId="{53522049-F61F-456F-BD66-811573E890B5}" destId="{CBC63B87-C933-47C8-8B37-7F8958E65E80}" srcOrd="0" destOrd="9" presId="urn:microsoft.com/office/officeart/2005/8/layout/vList2"/>
    <dgm:cxn modelId="{F8DF6DE3-EEC6-477F-A3EB-660C64251667}" type="presOf" srcId="{9B655719-3590-4162-AD3B-FF3DBD043D2F}" destId="{F259BBD4-4939-49A5-9E83-CB98D81BD472}" srcOrd="0" destOrd="0" presId="urn:microsoft.com/office/officeart/2005/8/layout/vList2"/>
    <dgm:cxn modelId="{87726B64-09F8-4959-978E-E1B5780D05AC}" type="presOf" srcId="{A11ECF09-BF66-4A3C-9406-B621FEE0EBB7}" destId="{CBC63B87-C933-47C8-8B37-7F8958E65E80}" srcOrd="0" destOrd="10" presId="urn:microsoft.com/office/officeart/2005/8/layout/vList2"/>
    <dgm:cxn modelId="{B4B64A7A-2732-4324-BF7E-E61D6EB85F43}" srcId="{A11ECF09-BF66-4A3C-9406-B621FEE0EBB7}" destId="{09E31A17-A69F-44F2-86CD-4FD380FC7AC5}" srcOrd="0" destOrd="0" parTransId="{CDA06D7C-BACF-408A-B70E-AB907639FB0F}" sibTransId="{3E7858E8-6A62-489D-BF83-214FEA13BDCC}"/>
    <dgm:cxn modelId="{3AF0A2D1-0759-4F5A-B1D4-1D43FF4651CC}" srcId="{9B655719-3590-4162-AD3B-FF3DBD043D2F}" destId="{6315B17E-538A-417D-84F0-713AA0100575}" srcOrd="1" destOrd="0" parTransId="{7534CAE9-4B96-4254-84E7-976177CE8719}" sibTransId="{EFB680D9-BF7D-4316-84A2-EA1DFD4F7348}"/>
    <dgm:cxn modelId="{C7585A27-31E8-4C64-80BE-C3E0B57A95E4}" type="presOf" srcId="{1938FCD2-0FD1-409C-9B5E-7410FA6D47F2}" destId="{CBC63B87-C933-47C8-8B37-7F8958E65E80}" srcOrd="0" destOrd="2" presId="urn:microsoft.com/office/officeart/2005/8/layout/vList2"/>
    <dgm:cxn modelId="{3BA917E0-B322-4257-8138-98155134B9E5}" srcId="{A11ECF09-BF66-4A3C-9406-B621FEE0EBB7}" destId="{F886DC71-6EC2-4AC5-9643-46D4A35D6D7A}" srcOrd="1" destOrd="0" parTransId="{0CECBE52-70E4-495F-886C-ABF5900F1CB3}" sibTransId="{1B5BA624-6149-4455-8E7C-D099F03689F4}"/>
    <dgm:cxn modelId="{9B4069F5-9A97-44D4-9625-3A117884F2B1}" srcId="{0CF5543A-E537-4A51-AFDB-B62322C4667E}" destId="{D021E2E0-4BC9-48A8-AC9E-6382A865F916}" srcOrd="1" destOrd="0" parTransId="{CB85F77C-BBD4-46B0-B57A-35702EE195B8}" sibTransId="{57F1923C-91B7-4268-AAE7-33A34EA30828}"/>
    <dgm:cxn modelId="{3020875F-DD42-4A73-AA53-1B5C87A66ED5}" srcId="{0CF5543A-E537-4A51-AFDB-B62322C4667E}" destId="{1938FCD2-0FD1-409C-9B5E-7410FA6D47F2}" srcOrd="0" destOrd="0" parTransId="{DA0E346A-F554-46E3-9A3B-B07F61AAF85E}" sibTransId="{ABBD3292-E7F2-4DA8-9C70-3B0E032EA8F5}"/>
    <dgm:cxn modelId="{113957A0-EF78-432F-8AEC-B450C193E14A}" type="presParOf" srcId="{F259BBD4-4939-49A5-9E83-CB98D81BD472}" destId="{454B1F0E-4FEA-472B-A106-13BB57DC57CD}" srcOrd="0" destOrd="0" presId="urn:microsoft.com/office/officeart/2005/8/layout/vList2"/>
    <dgm:cxn modelId="{378FC502-A38D-4013-A1F9-5718EFED266F}" type="presParOf" srcId="{F259BBD4-4939-49A5-9E83-CB98D81BD472}" destId="{18A5A41F-F57F-4580-B091-5B8E6F250C3E}" srcOrd="1" destOrd="0" presId="urn:microsoft.com/office/officeart/2005/8/layout/vList2"/>
    <dgm:cxn modelId="{8ED32A3A-5C51-4ECE-B396-7AEB315F3633}" type="presParOf" srcId="{F259BBD4-4939-49A5-9E83-CB98D81BD472}" destId="{227BA4DA-8967-4D70-A374-1607CCB7E6B2}" srcOrd="2" destOrd="0" presId="urn:microsoft.com/office/officeart/2005/8/layout/vList2"/>
    <dgm:cxn modelId="{4453547D-6746-479C-A951-A31AEBD9D0CE}" type="presParOf" srcId="{F259BBD4-4939-49A5-9E83-CB98D81BD472}" destId="{CBC63B87-C933-47C8-8B37-7F8958E65E80}" srcOrd="3" destOrd="0" presId="urn:microsoft.com/office/officeart/2005/8/layout/vList2"/>
    <dgm:cxn modelId="{0DACCEED-CB23-4242-B995-B86C26652833}" type="presParOf" srcId="{F259BBD4-4939-49A5-9E83-CB98D81BD472}" destId="{E2B79FAC-D4D4-43D8-823C-2E25FCC9D91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EED35-0EC0-4E03-A8E2-1E1FFD62370A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D1CC0-9412-435A-B0A9-447CBACB684B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299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 err="1"/>
              <a:t>Infection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HPV </a:t>
            </a:r>
            <a:r>
              <a:rPr lang="nl-BE" dirty="0" err="1"/>
              <a:t>virion</a:t>
            </a:r>
            <a:endParaRPr lang="nl-BE" dirty="0"/>
          </a:p>
          <a:p>
            <a:pPr eaLnBrk="1" hangingPunct="1">
              <a:defRPr/>
            </a:pPr>
            <a:r>
              <a:rPr lang="nl-BE" dirty="0" err="1"/>
              <a:t>Binds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cellular</a:t>
            </a:r>
            <a:r>
              <a:rPr lang="nl-BE" dirty="0"/>
              <a:t> </a:t>
            </a:r>
            <a:r>
              <a:rPr lang="nl-BE" dirty="0" err="1"/>
              <a:t>receptors</a:t>
            </a:r>
            <a:r>
              <a:rPr lang="nl-BE" dirty="0"/>
              <a:t> (</a:t>
            </a:r>
            <a:r>
              <a:rPr lang="nl-BE" dirty="0" err="1"/>
              <a:t>uncompletely</a:t>
            </a:r>
            <a:r>
              <a:rPr lang="nl-BE" dirty="0"/>
              <a:t> </a:t>
            </a:r>
            <a:r>
              <a:rPr lang="nl-BE" dirty="0" err="1"/>
              <a:t>known</a:t>
            </a:r>
            <a:r>
              <a:rPr lang="nl-BE" dirty="0"/>
              <a:t>)</a:t>
            </a:r>
          </a:p>
          <a:p>
            <a:pPr lvl="1" eaLnBrk="1" hangingPunct="1">
              <a:defRPr/>
            </a:pPr>
            <a:r>
              <a:rPr lang="nl-BE" dirty="0" err="1"/>
              <a:t>Alpha</a:t>
            </a:r>
            <a:r>
              <a:rPr lang="nl-BE" dirty="0"/>
              <a:t> </a:t>
            </a:r>
            <a:r>
              <a:rPr lang="nl-BE" dirty="0" err="1"/>
              <a:t>integrins</a:t>
            </a:r>
            <a:endParaRPr lang="nl-BE" dirty="0"/>
          </a:p>
          <a:p>
            <a:pPr lvl="1" eaLnBrk="1" hangingPunct="1">
              <a:defRPr/>
            </a:pPr>
            <a:r>
              <a:rPr lang="nl-BE" dirty="0" err="1"/>
              <a:t>Laminins</a:t>
            </a:r>
            <a:r>
              <a:rPr lang="nl-BE" dirty="0"/>
              <a:t> </a:t>
            </a:r>
          </a:p>
          <a:p>
            <a:pPr eaLnBrk="1" hangingPunct="1">
              <a:defRPr/>
            </a:pPr>
            <a:r>
              <a:rPr lang="nl-BE" dirty="0" err="1"/>
              <a:t>Internalization</a:t>
            </a:r>
            <a:r>
              <a:rPr lang="nl-BE" dirty="0"/>
              <a:t> via </a:t>
            </a:r>
            <a:r>
              <a:rPr lang="nl-BE" dirty="0" err="1"/>
              <a:t>the</a:t>
            </a:r>
            <a:r>
              <a:rPr lang="nl-BE" dirty="0"/>
              <a:t> host </a:t>
            </a:r>
            <a:r>
              <a:rPr lang="nl-BE" dirty="0" err="1"/>
              <a:t>cell</a:t>
            </a:r>
            <a:r>
              <a:rPr lang="nl-BE" dirty="0"/>
              <a:t> </a:t>
            </a:r>
            <a:r>
              <a:rPr lang="nl-BE" dirty="0" err="1"/>
              <a:t>pathways</a:t>
            </a:r>
            <a:r>
              <a:rPr lang="nl-BE" dirty="0"/>
              <a:t> (</a:t>
            </a:r>
            <a:r>
              <a:rPr lang="nl-BE" dirty="0" err="1"/>
              <a:t>uncompletely</a:t>
            </a:r>
            <a:r>
              <a:rPr lang="nl-BE" dirty="0"/>
              <a:t> </a:t>
            </a:r>
            <a:r>
              <a:rPr lang="nl-BE" dirty="0" err="1"/>
              <a:t>known</a:t>
            </a:r>
            <a:r>
              <a:rPr lang="nl-BE" dirty="0"/>
              <a:t>)</a:t>
            </a:r>
          </a:p>
          <a:p>
            <a:pPr eaLnBrk="1" hangingPunct="1">
              <a:defRPr/>
            </a:pPr>
            <a:r>
              <a:rPr lang="nl-BE" dirty="0"/>
              <a:t>Retrograde transport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nucleus</a:t>
            </a:r>
          </a:p>
          <a:p>
            <a:pPr eaLnBrk="1" hangingPunct="1">
              <a:defRPr/>
            </a:pPr>
            <a:r>
              <a:rPr lang="nl-BE" dirty="0"/>
              <a:t>Integration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viral</a:t>
            </a:r>
            <a:r>
              <a:rPr lang="nl-BE" dirty="0"/>
              <a:t> </a:t>
            </a:r>
            <a:r>
              <a:rPr lang="nl-BE" dirty="0" err="1"/>
              <a:t>genome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host </a:t>
            </a:r>
            <a:r>
              <a:rPr lang="nl-BE" dirty="0" err="1"/>
              <a:t>cell</a:t>
            </a:r>
            <a:r>
              <a:rPr lang="nl-BE" dirty="0"/>
              <a:t> </a:t>
            </a:r>
            <a:r>
              <a:rPr lang="nl-BE" dirty="0" err="1"/>
              <a:t>genome</a:t>
            </a:r>
            <a:endParaRPr lang="nl-BE" dirty="0"/>
          </a:p>
          <a:p>
            <a:pPr lvl="1" eaLnBrk="1" hangingPunct="1">
              <a:defRPr/>
            </a:pPr>
            <a:r>
              <a:rPr lang="nl-BE" dirty="0" err="1"/>
              <a:t>Loss</a:t>
            </a:r>
            <a:r>
              <a:rPr lang="nl-BE" dirty="0"/>
              <a:t> of E2 gene </a:t>
            </a:r>
            <a:r>
              <a:rPr lang="nl-BE" dirty="0" err="1"/>
              <a:t>during</a:t>
            </a:r>
            <a:r>
              <a:rPr lang="nl-BE" dirty="0"/>
              <a:t> </a:t>
            </a:r>
            <a:r>
              <a:rPr lang="nl-BE" dirty="0" err="1"/>
              <a:t>integration</a:t>
            </a:r>
            <a:endParaRPr lang="nl-BE" dirty="0"/>
          </a:p>
          <a:p>
            <a:pPr lvl="1" eaLnBrk="1" hangingPunct="1">
              <a:defRPr/>
            </a:pPr>
            <a:r>
              <a:rPr lang="nl-BE" dirty="0"/>
              <a:t>E2 is a </a:t>
            </a:r>
            <a:r>
              <a:rPr lang="nl-BE" dirty="0" err="1"/>
              <a:t>suppressor</a:t>
            </a:r>
            <a:r>
              <a:rPr lang="nl-BE" dirty="0"/>
              <a:t> gene, </a:t>
            </a:r>
            <a:r>
              <a:rPr lang="nl-BE" dirty="0" err="1"/>
              <a:t>controling</a:t>
            </a:r>
            <a:r>
              <a:rPr lang="nl-BE" dirty="0"/>
              <a:t> </a:t>
            </a:r>
            <a:r>
              <a:rPr lang="nl-BE" dirty="0" err="1"/>
              <a:t>function</a:t>
            </a:r>
            <a:r>
              <a:rPr lang="nl-BE" dirty="0"/>
              <a:t> of E6 </a:t>
            </a:r>
            <a:r>
              <a:rPr lang="nl-BE" dirty="0" err="1"/>
              <a:t>and</a:t>
            </a:r>
            <a:r>
              <a:rPr lang="nl-BE" dirty="0"/>
              <a:t> E7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3771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612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5849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0326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7128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1475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Workgroup at </a:t>
            </a:r>
            <a:r>
              <a:rPr lang="en-US" dirty="0" err="1"/>
              <a:t>Sciensano</a:t>
            </a:r>
            <a:r>
              <a:rPr lang="en-US" dirty="0"/>
              <a:t> (Marc </a:t>
            </a:r>
            <a:r>
              <a:rPr lang="en-US" dirty="0" err="1"/>
              <a:t>Vandenbulcke</a:t>
            </a:r>
            <a:r>
              <a:rPr lang="en-US" dirty="0"/>
              <a:t>)</a:t>
            </a:r>
          </a:p>
          <a:p>
            <a:r>
              <a:rPr lang="en-US" dirty="0"/>
              <a:t>-Advise political stakeholders</a:t>
            </a:r>
          </a:p>
          <a:p>
            <a:r>
              <a:rPr lang="en-US" dirty="0"/>
              <a:t>-Exploratory discussions with</a:t>
            </a:r>
          </a:p>
          <a:p>
            <a:r>
              <a:rPr lang="en-US" dirty="0"/>
              <a:t>    Pathologists/cytologists</a:t>
            </a:r>
          </a:p>
          <a:p>
            <a:r>
              <a:rPr lang="en-US" dirty="0"/>
              <a:t>    Ob/Gyn</a:t>
            </a:r>
          </a:p>
          <a:p>
            <a:r>
              <a:rPr lang="en-US" dirty="0"/>
              <a:t>    Virologists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6863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9068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2082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R. Pereira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4F451-9BDA-4D6C-A242-927FC621C7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1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296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HPV infects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transformation</a:t>
            </a:r>
            <a:r>
              <a:rPr lang="nl-NL" dirty="0"/>
              <a:t> zone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columnar</a:t>
            </a:r>
            <a:r>
              <a:rPr lang="nl-NL" dirty="0"/>
              <a:t> epithelium of </a:t>
            </a:r>
            <a:r>
              <a:rPr lang="nl-NL" dirty="0" err="1"/>
              <a:t>the</a:t>
            </a:r>
            <a:r>
              <a:rPr lang="nl-NL" dirty="0"/>
              <a:t> vagina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squamous</a:t>
            </a:r>
            <a:r>
              <a:rPr lang="nl-NL" dirty="0"/>
              <a:t> epithelium of </a:t>
            </a:r>
            <a:r>
              <a:rPr lang="nl-NL" dirty="0" err="1"/>
              <a:t>the</a:t>
            </a:r>
            <a:r>
              <a:rPr lang="nl-NL" dirty="0"/>
              <a:t> cervix</a:t>
            </a:r>
          </a:p>
          <a:p>
            <a:r>
              <a:rPr lang="nl-NL" dirty="0"/>
              <a:t>Infects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basal</a:t>
            </a:r>
            <a:r>
              <a:rPr lang="nl-NL" dirty="0"/>
              <a:t> </a:t>
            </a:r>
            <a:r>
              <a:rPr lang="nl-NL" dirty="0" err="1"/>
              <a:t>cells</a:t>
            </a:r>
            <a:endParaRPr lang="nl-NL" dirty="0"/>
          </a:p>
          <a:p>
            <a:pPr lvl="1"/>
            <a:r>
              <a:rPr lang="nl-NL" dirty="0" err="1"/>
              <a:t>Productive</a:t>
            </a:r>
            <a:r>
              <a:rPr lang="nl-NL" dirty="0"/>
              <a:t> </a:t>
            </a:r>
            <a:r>
              <a:rPr lang="nl-NL" dirty="0" err="1"/>
              <a:t>infection</a:t>
            </a:r>
            <a:r>
              <a:rPr lang="nl-NL" dirty="0"/>
              <a:t>: </a:t>
            </a:r>
            <a:r>
              <a:rPr lang="nl-NL" dirty="0" err="1"/>
              <a:t>maturation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cells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squamous</a:t>
            </a:r>
            <a:r>
              <a:rPr lang="nl-NL" dirty="0"/>
              <a:t> epithelium</a:t>
            </a:r>
          </a:p>
          <a:p>
            <a:pPr lvl="1"/>
            <a:r>
              <a:rPr lang="nl-NL" dirty="0" err="1"/>
              <a:t>Carcinogenic</a:t>
            </a:r>
            <a:r>
              <a:rPr lang="nl-NL" dirty="0"/>
              <a:t> </a:t>
            </a:r>
            <a:r>
              <a:rPr lang="nl-NL" dirty="0" err="1"/>
              <a:t>infection</a:t>
            </a:r>
            <a:r>
              <a:rPr lang="nl-NL" dirty="0"/>
              <a:t>: </a:t>
            </a:r>
            <a:r>
              <a:rPr lang="nl-NL" dirty="0" err="1"/>
              <a:t>integration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host </a:t>
            </a:r>
            <a:r>
              <a:rPr lang="nl-NL" dirty="0" err="1"/>
              <a:t>genome</a:t>
            </a:r>
            <a:endParaRPr lang="nl-B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66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522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57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4772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4455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7935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65AE4-674E-4AB6-8C51-EF0AF83AAD6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421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8361372-29A9-C7CC-AEBE-E952D3612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5453F7EC-3DDD-A433-F7FF-36D164417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3895C60-C7C2-036C-A6A1-F19ECB90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DBD4C3E-48D7-40AC-1D1A-621AFD85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CCC62A9-AB64-B530-BFD0-857EEBAC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854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E9AAF7B-385C-0939-46A8-B422A455A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58634A1C-13EA-A49A-1199-091F27E79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CC84998-FC1C-4175-B2F3-FCB04F7A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6C81C21-6499-B773-1FA9-8B182DA6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3ACB576-D2A1-66BE-372B-1D615164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047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3D584404-5BF3-12EF-4B92-AE207FAE28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2A49FBF9-D1EC-146B-2CC7-2EACC1651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37AC2A0-69B5-F7FB-4DF8-65304BC6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F8FBAF5-9866-8BE7-06EB-A055C3CF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2015B06-6807-415C-ADBE-B6E1FC90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8582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vid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E5F49B-5D7E-426B-A377-D9C0D53C1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68"/>
          <a:stretch/>
        </p:blipFill>
        <p:spPr>
          <a:xfrm>
            <a:off x="920426" y="0"/>
            <a:ext cx="11271575" cy="68580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69AFDC99-8189-5C4F-A511-4367A890E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801" y="1184400"/>
            <a:ext cx="11053820" cy="37264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0" indent="0">
              <a:buNone/>
              <a:defRPr sz="1500">
                <a:solidFill>
                  <a:schemeClr val="bg1"/>
                </a:solidFill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 marL="0" indent="0">
              <a:buNone/>
              <a:defRPr sz="1500">
                <a:solidFill>
                  <a:schemeClr val="bg1"/>
                </a:solidFill>
              </a:defRPr>
            </a:lvl4pPr>
            <a:lvl5pPr marL="0" indent="0">
              <a:buNone/>
              <a:defRPr sz="1500">
                <a:solidFill>
                  <a:schemeClr val="bg1"/>
                </a:solidFill>
              </a:defRPr>
            </a:lvl5pPr>
            <a:lvl6pPr marL="0" indent="0">
              <a:buNone/>
              <a:defRPr sz="1500">
                <a:solidFill>
                  <a:schemeClr val="bg1"/>
                </a:solidFill>
              </a:defRPr>
            </a:lvl6pPr>
            <a:lvl7pPr marL="0" indent="0">
              <a:buNone/>
              <a:defRPr sz="1500">
                <a:solidFill>
                  <a:schemeClr val="bg1"/>
                </a:solidFill>
              </a:defRPr>
            </a:lvl7pPr>
            <a:lvl8pPr marL="0" indent="0">
              <a:buNone/>
              <a:defRPr sz="1500">
                <a:solidFill>
                  <a:schemeClr val="bg1"/>
                </a:solidFill>
              </a:defRPr>
            </a:lvl8pPr>
            <a:lvl9pPr marL="0" indent="0">
              <a:buNone/>
              <a:defRPr sz="15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subheading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87F7571-0C83-BF4C-A9D2-18144E82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1" y="644400"/>
            <a:ext cx="11053820" cy="5037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DB92E7C-1FC5-004F-96B6-98C945C677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800" y="1913021"/>
            <a:ext cx="11053821" cy="406297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Use the increase/decrease list level buttons to change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951639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2394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17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539E267-6449-B97B-783D-D77D2270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F1719A6-5946-8679-6939-D6709C4C8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5A5C4A1-5CB5-2180-FE55-99F3AC09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FA0D364-8EB0-5D0E-EB9A-AC3048D46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6755D49-C68A-D965-A81B-4A700668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509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C31DEB3-14B2-F673-8944-27CC1671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D08ECA9F-7EDC-2593-C56A-777D4819D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B43668C-C3BC-D403-CFF7-FB32A33F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A2588D2-8750-DAC8-0237-0128BA61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BE229F2-2816-94EF-6AE6-7B83DC4E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997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53D92E4-0365-51F1-A110-68EA22C2B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D5AD9A8-0624-FFC7-3719-703C633D8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F54A01FE-F0C8-43A6-88B8-3E6E9DBD5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B0A42ED0-AB0B-C4CC-95CE-D516B94B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AE330661-5834-D086-6DF3-B4A36C66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63CD92B1-42DC-F8D8-6BEA-5210A4FE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9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A79AFEE-228D-1096-ED79-29DA9B1D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D033B117-3D1C-D8C8-5527-B31EC179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A30B87BA-2C84-B6CA-8FD5-6FFD533CD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673EF883-35B4-0338-89E2-A5E2CED2B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502C2863-76E9-8478-A558-9EAE7CDFA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148D75AB-D58B-2B9B-88E8-D5B1410A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CE498626-179B-176E-B872-DA8E3A85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0D442CE4-78FB-BE12-F851-6B631496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969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9E0C61-B27C-533F-5488-052B885B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AAC3692C-F3AE-6009-8DDB-2215E50D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00CA9327-1A23-3217-9EEC-3487B5EA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F3DA57EA-FB56-4586-D912-71A94E0B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174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C2ACCBFA-7E97-980B-C342-45B74762C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870EB23B-96AA-4088-30EA-E8B502CC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9834A06A-43BD-1176-A849-9DF601B1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396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170929-1B4F-06AA-C9BF-590D04ED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EB77FBA-1A7A-AEB3-B411-E9DF4A344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45CF872D-8995-6A72-CCED-082DEDCE7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421EBDC7-B332-5A44-5B71-53775C62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93E89072-9C19-4193-A595-F10F98A2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41BA880A-9A1C-99F6-E6FA-FDF4C77C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574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9F75CC0-4A85-7607-AF32-D0A2B5EB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9178B47F-0416-362A-A49C-5E2E5D936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8CEE59F-3648-BE22-5E57-194E3EB9F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9A23963D-44E8-09CD-A0AD-D5EC9C99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8351BB10-17B7-E587-1065-752E100D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6D0DE965-808B-67D7-5F60-23CAE620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427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98F71D2B-0297-59CD-DC55-EEF57626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6CE32363-1221-6019-C4BB-708AEC861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142B8C1-D256-9028-8A5F-8E2A7D169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4991E-143D-44CB-95C5-A9ED2083B407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DD228E4-B1AF-734B-7CF0-74046603A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8E69607-31DA-243C-0966-8DFF86447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D3796-0B0B-4D4D-AD7F-23838CCC4BB6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208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svg"/><Relationship Id="rId3" Type="http://schemas.openxmlformats.org/officeDocument/2006/relationships/image" Target="../media/image19.png"/><Relationship Id="rId7" Type="http://schemas.openxmlformats.org/officeDocument/2006/relationships/image" Target="../media/image15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9B1548A-8315-ED98-C24B-456762879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P</a:t>
            </a:r>
            <a:r>
              <a:rPr lang="nl-BE" sz="4000" dirty="0"/>
              <a:t>assage au screening HPV primaire versus Co- </a:t>
            </a:r>
            <a:r>
              <a:rPr lang="nl-BE" sz="4000" dirty="0" err="1"/>
              <a:t>Testing</a:t>
            </a:r>
            <a:r>
              <a:rPr lang="nl-BE" sz="4000" dirty="0"/>
              <a:t>: </a:t>
            </a:r>
            <a:r>
              <a:rPr lang="nl-BE" sz="4000" dirty="0" err="1"/>
              <a:t>importance</a:t>
            </a:r>
            <a:r>
              <a:rPr lang="nl-BE" sz="4000" dirty="0"/>
              <a:t> </a:t>
            </a:r>
            <a:r>
              <a:rPr lang="nl-BE" sz="4000" dirty="0" err="1"/>
              <a:t>diagnostique</a:t>
            </a:r>
            <a:r>
              <a:rPr lang="nl-BE" sz="4000" dirty="0"/>
              <a:t> et analyse </a:t>
            </a:r>
            <a:r>
              <a:rPr lang="nl-BE" sz="4000" dirty="0" err="1"/>
              <a:t>coût</a:t>
            </a:r>
            <a:r>
              <a:rPr lang="nl-BE" sz="4000" dirty="0"/>
              <a:t>- bénéfice du </a:t>
            </a:r>
            <a:r>
              <a:rPr lang="nl-BE" sz="4000" dirty="0" err="1"/>
              <a:t>couplage</a:t>
            </a:r>
            <a:r>
              <a:rPr lang="nl-BE" sz="4000" dirty="0"/>
              <a:t> à la cytologie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4EA001A-E6C0-F424-A6BB-AF422B9DE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PROF. DR. M. PRAET (</a:t>
            </a:r>
            <a:r>
              <a:rPr lang="nl-BE" dirty="0" err="1"/>
              <a:t>UGent</a:t>
            </a:r>
            <a:r>
              <a:rPr lang="nl-BE" dirty="0"/>
              <a:t>, UZA, AML)</a:t>
            </a:r>
          </a:p>
        </p:txBody>
      </p:sp>
    </p:spTree>
    <p:extLst>
      <p:ext uri="{BB962C8B-B14F-4D97-AF65-F5344CB8AC3E}">
        <p14:creationId xmlns:p14="http://schemas.microsoft.com/office/powerpoint/2010/main" val="3427694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1773623-3A2B-4C58-8B0B-AAF1588FDA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607852" y="3755712"/>
            <a:ext cx="2367210" cy="1300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xmlns="" id="{08FA51FD-22F6-8B32-AB37-3FA9BB256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279" y="885789"/>
            <a:ext cx="7870825" cy="3554412"/>
          </a:xfrm>
        </p:spPr>
        <p:txBody>
          <a:bodyPr vert="horz" lIns="0" tIns="0" rIns="0" bIns="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nl-BE" dirty="0">
                <a:solidFill>
                  <a:srgbClr val="FF0000"/>
                </a:solidFill>
              </a:rPr>
              <a:t>Since 2006 HPV/cytology co-testing:</a:t>
            </a:r>
          </a:p>
          <a:p>
            <a:pPr marL="324000" lvl="2" indent="0">
              <a:buClr>
                <a:schemeClr val="bg1">
                  <a:lumMod val="75000"/>
                </a:schemeClr>
              </a:buClr>
              <a:buNone/>
            </a:pPr>
            <a:endParaRPr lang="en-US" altLang="nl-BE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10A7BF-A3F8-5787-135D-B83E213F271F}"/>
              </a:ext>
            </a:extLst>
          </p:cNvPr>
          <p:cNvSpPr txBox="1"/>
          <p:nvPr/>
        </p:nvSpPr>
        <p:spPr>
          <a:xfrm>
            <a:off x="805544" y="360312"/>
            <a:ext cx="594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conducted in AML</a:t>
            </a:r>
            <a:endParaRPr lang="en-US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E63D36-9E47-1ED6-7884-8B7A22243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78" t="5255" r="47837" b="70744"/>
          <a:stretch/>
        </p:blipFill>
        <p:spPr>
          <a:xfrm>
            <a:off x="2636889" y="2530500"/>
            <a:ext cx="969474" cy="1152128"/>
          </a:xfrm>
          <a:prstGeom prst="rect">
            <a:avLst/>
          </a:prstGeom>
        </p:spPr>
      </p:pic>
      <p:pic>
        <p:nvPicPr>
          <p:cNvPr id="19" name="Graphic 18" descr="Badge 1 with solid fill">
            <a:extLst>
              <a:ext uri="{FF2B5EF4-FFF2-40B4-BE49-F238E27FC236}">
                <a16:creationId xmlns:a16="http://schemas.microsoft.com/office/drawing/2014/main" xmlns="" id="{16F834C3-B25A-B24E-4CF5-8C0CC4C40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933054" y="1874791"/>
            <a:ext cx="385192" cy="385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4DA9EE-55EF-2288-C1D3-572C1C2AE2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414" b="62218" l="1898" r="18248">
                        <a14:foregroundMark x1="11533" y1="46805" x2="7737" y2="56767"/>
                        <a14:foregroundMark x1="4672" y1="56203" x2="9051" y2="53383"/>
                        <a14:foregroundMark x1="12701" y1="48684" x2="8175" y2="57331"/>
                        <a14:foregroundMark x1="15182" y1="46053" x2="9197" y2="58459"/>
                        <a14:foregroundMark x1="10073" y1="61278" x2="5255" y2="51316"/>
                        <a14:foregroundMark x1="5255" y1="51316" x2="14307" y2="50000"/>
                        <a14:foregroundMark x1="14307" y1="50000" x2="11971" y2="59023"/>
                        <a14:foregroundMark x1="10657" y1="62218" x2="10511" y2="62406"/>
                        <a14:foregroundMark x1="1898" y1="56015" x2="1898" y2="56015"/>
                        <a14:foregroundMark x1="7445" y1="46617" x2="7445" y2="46617"/>
                      </a14:backgroundRemoval>
                    </a14:imgEffect>
                  </a14:imgLayer>
                </a14:imgProps>
              </a:ext>
            </a:extLst>
          </a:blip>
          <a:srcRect l="652" t="42300" r="82069" b="36486"/>
          <a:stretch/>
        </p:blipFill>
        <p:spPr>
          <a:xfrm>
            <a:off x="4228035" y="3995961"/>
            <a:ext cx="936104" cy="892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1AA932-4B4F-6D36-D69E-6B4C677FA2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26641" t="21670" r="28528" b="21955"/>
          <a:stretch/>
        </p:blipFill>
        <p:spPr>
          <a:xfrm>
            <a:off x="2132833" y="2573184"/>
            <a:ext cx="678268" cy="11804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6223496-B83A-6495-7A02-3127B7D59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05" t="5872" r="120" b="72002"/>
          <a:stretch/>
        </p:blipFill>
        <p:spPr>
          <a:xfrm>
            <a:off x="4120506" y="2562968"/>
            <a:ext cx="2520265" cy="10621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85E121-83BC-17FF-EB88-4CB9AE5137CD}"/>
              </a:ext>
            </a:extLst>
          </p:cNvPr>
          <p:cNvSpPr txBox="1"/>
          <p:nvPr/>
        </p:nvSpPr>
        <p:spPr>
          <a:xfrm>
            <a:off x="2343718" y="1961670"/>
            <a:ext cx="10307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8998B6"/>
                </a:solidFill>
                <a:latin typeface="+mj-lt"/>
              </a:rPr>
              <a:t>Collect specimen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8B5F9D1-ED23-A9C9-27CF-FFAA26250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50" t="36746" r="2325" b="40129"/>
          <a:stretch/>
        </p:blipFill>
        <p:spPr>
          <a:xfrm>
            <a:off x="5233517" y="3958265"/>
            <a:ext cx="1296143" cy="97290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B1ED15B7-C80F-AD43-D9B7-DEDD334CDE84}"/>
              </a:ext>
            </a:extLst>
          </p:cNvPr>
          <p:cNvCxnSpPr>
            <a:stCxn id="22" idx="2"/>
          </p:cNvCxnSpPr>
          <p:nvPr/>
        </p:nvCxnSpPr>
        <p:spPr>
          <a:xfrm flipH="1">
            <a:off x="5380638" y="3625085"/>
            <a:ext cx="1" cy="174817"/>
          </a:xfrm>
          <a:prstGeom prst="straightConnector1">
            <a:avLst/>
          </a:prstGeom>
          <a:ln w="38100">
            <a:solidFill>
              <a:srgbClr val="D0D6E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7B3A3820-33FD-5952-49F1-63BCF4FBE73C}"/>
              </a:ext>
            </a:extLst>
          </p:cNvPr>
          <p:cNvSpPr/>
          <p:nvPr/>
        </p:nvSpPr>
        <p:spPr>
          <a:xfrm>
            <a:off x="4009377" y="2390951"/>
            <a:ext cx="2736304" cy="2705095"/>
          </a:xfrm>
          <a:prstGeom prst="roundRect">
            <a:avLst>
              <a:gd name="adj" fmla="val 5507"/>
            </a:avLst>
          </a:prstGeom>
          <a:noFill/>
          <a:ln cmpd="sng">
            <a:solidFill>
              <a:srgbClr val="D0D6E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E2FC42C0-ADF6-0F18-4FC3-53056A7AE727}"/>
              </a:ext>
            </a:extLst>
          </p:cNvPr>
          <p:cNvSpPr/>
          <p:nvPr/>
        </p:nvSpPr>
        <p:spPr>
          <a:xfrm>
            <a:off x="7325768" y="2382093"/>
            <a:ext cx="2736304" cy="2705095"/>
          </a:xfrm>
          <a:prstGeom prst="roundRect">
            <a:avLst>
              <a:gd name="adj" fmla="val 5507"/>
            </a:avLst>
          </a:prstGeom>
          <a:noFill/>
          <a:ln cmpd="sng">
            <a:solidFill>
              <a:srgbClr val="D0D6E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adge with solid fill">
            <a:extLst>
              <a:ext uri="{FF2B5EF4-FFF2-40B4-BE49-F238E27FC236}">
                <a16:creationId xmlns:a16="http://schemas.microsoft.com/office/drawing/2014/main" xmlns="" id="{30D44398-7C7F-9814-7FCE-452B058FCD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3935722" y="1869394"/>
            <a:ext cx="385192" cy="385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9D9910-B3B1-DA95-DEF6-C2C2FAB50A45}"/>
              </a:ext>
            </a:extLst>
          </p:cNvPr>
          <p:cNvSpPr txBox="1"/>
          <p:nvPr/>
        </p:nvSpPr>
        <p:spPr>
          <a:xfrm>
            <a:off x="4349876" y="1965102"/>
            <a:ext cx="213404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8998B6"/>
                </a:solidFill>
                <a:latin typeface="+mj-lt"/>
              </a:defRPr>
            </a:lvl1pPr>
          </a:lstStyle>
          <a:p>
            <a:r>
              <a:rPr lang="en-US" dirty="0"/>
              <a:t>Nucleic acid extraction and RT-PCR </a:t>
            </a:r>
          </a:p>
        </p:txBody>
      </p:sp>
      <p:pic>
        <p:nvPicPr>
          <p:cNvPr id="5" name="Graphic 4" descr="Badge 3 with solid fill">
            <a:extLst>
              <a:ext uri="{FF2B5EF4-FFF2-40B4-BE49-F238E27FC236}">
                <a16:creationId xmlns:a16="http://schemas.microsoft.com/office/drawing/2014/main" xmlns="" id="{3C161D01-F375-5B34-36DC-CC8C219D3B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7306022" y="1869394"/>
            <a:ext cx="385192" cy="3851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4F0D560-87FA-E157-64BF-3517645234ED}"/>
              </a:ext>
            </a:extLst>
          </p:cNvPr>
          <p:cNvSpPr txBox="1"/>
          <p:nvPr/>
        </p:nvSpPr>
        <p:spPr>
          <a:xfrm>
            <a:off x="7720178" y="1965102"/>
            <a:ext cx="7655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D0D6E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8998B6"/>
                </a:solidFill>
                <a:latin typeface="+mj-lt"/>
              </a:rPr>
              <a:t>LBC cytology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807BD43-F460-B620-C700-97F1E0AAA0FE}"/>
              </a:ext>
            </a:extLst>
          </p:cNvPr>
          <p:cNvSpPr txBox="1"/>
          <p:nvPr/>
        </p:nvSpPr>
        <p:spPr>
          <a:xfrm>
            <a:off x="4025908" y="5217303"/>
            <a:ext cx="26148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Viral type and load quantification</a:t>
            </a:r>
          </a:p>
          <a:p>
            <a:pPr marL="177800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More than 1M cases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CC0F011-2DB1-F63A-9E4A-088E9A68A7AE}"/>
              </a:ext>
            </a:extLst>
          </p:cNvPr>
          <p:cNvSpPr txBox="1"/>
          <p:nvPr/>
        </p:nvSpPr>
        <p:spPr>
          <a:xfrm>
            <a:off x="7361336" y="5217303"/>
            <a:ext cx="35066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2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nl-BE" sz="1100" dirty="0"/>
              <a:t>Hologic </a:t>
            </a:r>
            <a:r>
              <a:rPr lang="en-US" altLang="nl-BE" sz="1100" dirty="0" err="1"/>
              <a:t>Thinprep</a:t>
            </a:r>
            <a:r>
              <a:rPr lang="en-US" altLang="nl-BE" sz="1100" dirty="0"/>
              <a:t> ® </a:t>
            </a:r>
          </a:p>
          <a:p>
            <a:pPr marL="177800" lvl="2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nl-BE" sz="1100" dirty="0"/>
              <a:t>Automated cytology pre-screening using Imager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2B1F57F-E4C6-7DE1-B9D9-A6D5DE28F2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0356" y="2611150"/>
            <a:ext cx="1614115" cy="859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314AE35-0894-F656-8233-724E88BA17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4796" y="2455248"/>
            <a:ext cx="1185290" cy="1101239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27D252BE-C0BD-5671-262D-8A3BD22767F5}"/>
              </a:ext>
            </a:extLst>
          </p:cNvPr>
          <p:cNvCxnSpPr/>
          <p:nvPr/>
        </p:nvCxnSpPr>
        <p:spPr>
          <a:xfrm flipH="1">
            <a:off x="8854798" y="3600009"/>
            <a:ext cx="1" cy="174817"/>
          </a:xfrm>
          <a:prstGeom prst="straightConnector1">
            <a:avLst/>
          </a:prstGeom>
          <a:ln w="38100">
            <a:solidFill>
              <a:srgbClr val="D0D6E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56610-6FBB-DA3A-FD79-6B31B4EC20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1115" y="6131406"/>
            <a:ext cx="1236299" cy="4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8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1773623-3A2B-4C58-8B0B-AAF1588FDA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607852" y="3755712"/>
            <a:ext cx="2367210" cy="1300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xmlns="" id="{08FA51FD-22F6-8B32-AB37-3FA9BB256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279" y="885789"/>
            <a:ext cx="7870825" cy="3554412"/>
          </a:xfrm>
        </p:spPr>
        <p:txBody>
          <a:bodyPr vert="horz" lIns="0" tIns="0" rIns="0" bIns="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nl-BE" dirty="0">
                <a:solidFill>
                  <a:srgbClr val="FF0000"/>
                </a:solidFill>
              </a:rPr>
              <a:t>Since 2006 HPV/cytology co-testing:</a:t>
            </a:r>
          </a:p>
          <a:p>
            <a:pPr marL="324000" lvl="2" indent="0">
              <a:buClr>
                <a:schemeClr val="bg1">
                  <a:lumMod val="75000"/>
                </a:schemeClr>
              </a:buClr>
              <a:buNone/>
            </a:pPr>
            <a:endParaRPr lang="en-US" altLang="nl-BE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10A7BF-A3F8-5787-135D-B83E213F271F}"/>
              </a:ext>
            </a:extLst>
          </p:cNvPr>
          <p:cNvSpPr txBox="1"/>
          <p:nvPr/>
        </p:nvSpPr>
        <p:spPr>
          <a:xfrm>
            <a:off x="891383" y="270175"/>
            <a:ext cx="796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conducted in AML </a:t>
            </a:r>
            <a:r>
              <a:rPr lang="en-US" dirty="0"/>
              <a:t>Prevention strategy: </a:t>
            </a:r>
            <a:r>
              <a:rPr lang="en-US" b="0" dirty="0"/>
              <a:t>the Belgium experience (AML)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E63D36-9E47-1ED6-7884-8B7A22243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78" t="5255" r="47837" b="70744"/>
          <a:stretch/>
        </p:blipFill>
        <p:spPr>
          <a:xfrm>
            <a:off x="2636889" y="2530500"/>
            <a:ext cx="969474" cy="1152128"/>
          </a:xfrm>
          <a:prstGeom prst="rect">
            <a:avLst/>
          </a:prstGeom>
        </p:spPr>
      </p:pic>
      <p:pic>
        <p:nvPicPr>
          <p:cNvPr id="19" name="Graphic 18" descr="Badge 1 with solid fill">
            <a:extLst>
              <a:ext uri="{FF2B5EF4-FFF2-40B4-BE49-F238E27FC236}">
                <a16:creationId xmlns:a16="http://schemas.microsoft.com/office/drawing/2014/main" xmlns="" id="{16F834C3-B25A-B24E-4CF5-8C0CC4C40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933054" y="1874791"/>
            <a:ext cx="385192" cy="385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4DA9EE-55EF-2288-C1D3-572C1C2AE2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414" b="62218" l="1898" r="18248">
                        <a14:foregroundMark x1="11533" y1="46805" x2="7737" y2="56767"/>
                        <a14:foregroundMark x1="4672" y1="56203" x2="9051" y2="53383"/>
                        <a14:foregroundMark x1="12701" y1="48684" x2="8175" y2="57331"/>
                        <a14:foregroundMark x1="15182" y1="46053" x2="9197" y2="58459"/>
                        <a14:foregroundMark x1="10073" y1="61278" x2="5255" y2="51316"/>
                        <a14:foregroundMark x1="5255" y1="51316" x2="14307" y2="50000"/>
                        <a14:foregroundMark x1="14307" y1="50000" x2="11971" y2="59023"/>
                        <a14:foregroundMark x1="10657" y1="62218" x2="10511" y2="62406"/>
                        <a14:foregroundMark x1="1898" y1="56015" x2="1898" y2="56015"/>
                        <a14:foregroundMark x1="7445" y1="46617" x2="7445" y2="46617"/>
                      </a14:backgroundRemoval>
                    </a14:imgEffect>
                  </a14:imgLayer>
                </a14:imgProps>
              </a:ext>
            </a:extLst>
          </a:blip>
          <a:srcRect l="652" t="42300" r="82069" b="36486"/>
          <a:stretch/>
        </p:blipFill>
        <p:spPr>
          <a:xfrm>
            <a:off x="4228035" y="3995961"/>
            <a:ext cx="936104" cy="892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1AA932-4B4F-6D36-D69E-6B4C677FA2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26641" t="21670" r="28528" b="21955"/>
          <a:stretch/>
        </p:blipFill>
        <p:spPr>
          <a:xfrm>
            <a:off x="2132833" y="2573184"/>
            <a:ext cx="678268" cy="11804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6223496-B83A-6495-7A02-3127B7D59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05" t="5872" r="120" b="72002"/>
          <a:stretch/>
        </p:blipFill>
        <p:spPr>
          <a:xfrm>
            <a:off x="4120506" y="2562968"/>
            <a:ext cx="2520265" cy="10621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85E121-83BC-17FF-EB88-4CB9AE5137CD}"/>
              </a:ext>
            </a:extLst>
          </p:cNvPr>
          <p:cNvSpPr txBox="1"/>
          <p:nvPr/>
        </p:nvSpPr>
        <p:spPr>
          <a:xfrm>
            <a:off x="2343718" y="1961670"/>
            <a:ext cx="10307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8998B6"/>
                </a:solidFill>
                <a:latin typeface="+mj-lt"/>
              </a:rPr>
              <a:t>Collect specimen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8B5F9D1-ED23-A9C9-27CF-FFAA26250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50" t="36746" r="2325" b="40129"/>
          <a:stretch/>
        </p:blipFill>
        <p:spPr>
          <a:xfrm>
            <a:off x="5233517" y="3958265"/>
            <a:ext cx="1296143" cy="97290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B1ED15B7-C80F-AD43-D9B7-DEDD334CDE84}"/>
              </a:ext>
            </a:extLst>
          </p:cNvPr>
          <p:cNvCxnSpPr>
            <a:stCxn id="22" idx="2"/>
          </p:cNvCxnSpPr>
          <p:nvPr/>
        </p:nvCxnSpPr>
        <p:spPr>
          <a:xfrm flipH="1">
            <a:off x="5380638" y="3625085"/>
            <a:ext cx="1" cy="174817"/>
          </a:xfrm>
          <a:prstGeom prst="straightConnector1">
            <a:avLst/>
          </a:prstGeom>
          <a:ln w="38100">
            <a:solidFill>
              <a:srgbClr val="D0D6E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7B3A3820-33FD-5952-49F1-63BCF4FBE73C}"/>
              </a:ext>
            </a:extLst>
          </p:cNvPr>
          <p:cNvSpPr/>
          <p:nvPr/>
        </p:nvSpPr>
        <p:spPr>
          <a:xfrm>
            <a:off x="4009377" y="2390951"/>
            <a:ext cx="2736304" cy="2705095"/>
          </a:xfrm>
          <a:prstGeom prst="roundRect">
            <a:avLst>
              <a:gd name="adj" fmla="val 5507"/>
            </a:avLst>
          </a:prstGeom>
          <a:noFill/>
          <a:ln cmpd="sng">
            <a:solidFill>
              <a:srgbClr val="D0D6E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E2FC42C0-ADF6-0F18-4FC3-53056A7AE727}"/>
              </a:ext>
            </a:extLst>
          </p:cNvPr>
          <p:cNvSpPr/>
          <p:nvPr/>
        </p:nvSpPr>
        <p:spPr>
          <a:xfrm>
            <a:off x="7325768" y="2382093"/>
            <a:ext cx="2736304" cy="2705095"/>
          </a:xfrm>
          <a:prstGeom prst="roundRect">
            <a:avLst>
              <a:gd name="adj" fmla="val 5507"/>
            </a:avLst>
          </a:prstGeom>
          <a:noFill/>
          <a:ln cmpd="sng">
            <a:solidFill>
              <a:srgbClr val="D0D6E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adge with solid fill">
            <a:extLst>
              <a:ext uri="{FF2B5EF4-FFF2-40B4-BE49-F238E27FC236}">
                <a16:creationId xmlns:a16="http://schemas.microsoft.com/office/drawing/2014/main" xmlns="" id="{30D44398-7C7F-9814-7FCE-452B058FCD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3935722" y="1869394"/>
            <a:ext cx="385192" cy="385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9D9910-B3B1-DA95-DEF6-C2C2FAB50A45}"/>
              </a:ext>
            </a:extLst>
          </p:cNvPr>
          <p:cNvSpPr txBox="1"/>
          <p:nvPr/>
        </p:nvSpPr>
        <p:spPr>
          <a:xfrm>
            <a:off x="4349876" y="1965102"/>
            <a:ext cx="213404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8998B6"/>
                </a:solidFill>
                <a:latin typeface="+mj-lt"/>
              </a:defRPr>
            </a:lvl1pPr>
          </a:lstStyle>
          <a:p>
            <a:r>
              <a:rPr lang="en-US" dirty="0"/>
              <a:t>Nucleic acid extraction and RT-PCR </a:t>
            </a:r>
          </a:p>
        </p:txBody>
      </p:sp>
      <p:pic>
        <p:nvPicPr>
          <p:cNvPr id="5" name="Graphic 4" descr="Badge 3 with solid fill">
            <a:extLst>
              <a:ext uri="{FF2B5EF4-FFF2-40B4-BE49-F238E27FC236}">
                <a16:creationId xmlns:a16="http://schemas.microsoft.com/office/drawing/2014/main" xmlns="" id="{3C161D01-F375-5B34-36DC-CC8C219D3B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7306022" y="1869394"/>
            <a:ext cx="385192" cy="3851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4F0D560-87FA-E157-64BF-3517645234ED}"/>
              </a:ext>
            </a:extLst>
          </p:cNvPr>
          <p:cNvSpPr txBox="1"/>
          <p:nvPr/>
        </p:nvSpPr>
        <p:spPr>
          <a:xfrm>
            <a:off x="7720178" y="1965102"/>
            <a:ext cx="7655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D0D6E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8998B6"/>
                </a:solidFill>
                <a:latin typeface="+mj-lt"/>
              </a:rPr>
              <a:t>LBC cytology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807BD43-F460-B620-C700-97F1E0AAA0FE}"/>
              </a:ext>
            </a:extLst>
          </p:cNvPr>
          <p:cNvSpPr txBox="1"/>
          <p:nvPr/>
        </p:nvSpPr>
        <p:spPr>
          <a:xfrm>
            <a:off x="4025908" y="5217303"/>
            <a:ext cx="26148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Viral type and load quantification</a:t>
            </a:r>
          </a:p>
          <a:p>
            <a:pPr marL="177800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More than 1M cases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CC0F011-2DB1-F63A-9E4A-088E9A68A7AE}"/>
              </a:ext>
            </a:extLst>
          </p:cNvPr>
          <p:cNvSpPr txBox="1"/>
          <p:nvPr/>
        </p:nvSpPr>
        <p:spPr>
          <a:xfrm>
            <a:off x="7361336" y="5217303"/>
            <a:ext cx="35066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2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nl-BE" sz="1100" dirty="0"/>
              <a:t>Hologic </a:t>
            </a:r>
            <a:r>
              <a:rPr lang="en-US" altLang="nl-BE" sz="1100" dirty="0" err="1"/>
              <a:t>Thinprep</a:t>
            </a:r>
            <a:r>
              <a:rPr lang="en-US" altLang="nl-BE" sz="1100" dirty="0"/>
              <a:t> ® </a:t>
            </a:r>
          </a:p>
          <a:p>
            <a:pPr marL="177800" lvl="2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nl-BE" sz="1100" dirty="0"/>
              <a:t>Automated cytology pre-screening using Imager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2B1F57F-E4C6-7DE1-B9D9-A6D5DE28F2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0356" y="2611150"/>
            <a:ext cx="1614115" cy="859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314AE35-0894-F656-8233-724E88BA17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4796" y="2455248"/>
            <a:ext cx="1185290" cy="1101239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27D252BE-C0BD-5671-262D-8A3BD22767F5}"/>
              </a:ext>
            </a:extLst>
          </p:cNvPr>
          <p:cNvCxnSpPr/>
          <p:nvPr/>
        </p:nvCxnSpPr>
        <p:spPr>
          <a:xfrm flipH="1">
            <a:off x="8854798" y="3600009"/>
            <a:ext cx="1" cy="174817"/>
          </a:xfrm>
          <a:prstGeom prst="straightConnector1">
            <a:avLst/>
          </a:prstGeom>
          <a:ln w="38100">
            <a:solidFill>
              <a:srgbClr val="D0D6E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56610-6FBB-DA3A-FD79-6B31B4EC20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1115" y="6131406"/>
            <a:ext cx="1236299" cy="494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FB82FD-C614-2047-8097-E399FDB4CB20}"/>
              </a:ext>
            </a:extLst>
          </p:cNvPr>
          <p:cNvSpPr/>
          <p:nvPr/>
        </p:nvSpPr>
        <p:spPr>
          <a:xfrm>
            <a:off x="1775520" y="1597982"/>
            <a:ext cx="2145476" cy="4351301"/>
          </a:xfrm>
          <a:prstGeom prst="rect">
            <a:avLst/>
          </a:prstGeom>
          <a:solidFill>
            <a:srgbClr val="FFFFFF">
              <a:alpha val="69804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A3321E-8596-EC0F-241F-AB50FFC8EEB7}"/>
              </a:ext>
            </a:extLst>
          </p:cNvPr>
          <p:cNvSpPr/>
          <p:nvPr/>
        </p:nvSpPr>
        <p:spPr>
          <a:xfrm>
            <a:off x="7256659" y="1380836"/>
            <a:ext cx="3411341" cy="4351301"/>
          </a:xfrm>
          <a:prstGeom prst="rect">
            <a:avLst/>
          </a:prstGeom>
          <a:solidFill>
            <a:srgbClr val="FFFFFF">
              <a:alpha val="69804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5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10A7BF-A3F8-5787-135D-B83E213F271F}"/>
              </a:ext>
            </a:extLst>
          </p:cNvPr>
          <p:cNvSpPr txBox="1"/>
          <p:nvPr/>
        </p:nvSpPr>
        <p:spPr>
          <a:xfrm>
            <a:off x="772886" y="270175"/>
            <a:ext cx="8244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conducted in AML </a:t>
            </a:r>
            <a:r>
              <a:rPr lang="en-US" dirty="0"/>
              <a:t>Prevention </a:t>
            </a:r>
            <a:r>
              <a:rPr lang="en-US" dirty="0" err="1"/>
              <a:t>Prevention</a:t>
            </a:r>
            <a:r>
              <a:rPr lang="en-US" dirty="0"/>
              <a:t> strategy: </a:t>
            </a:r>
            <a:r>
              <a:rPr lang="en-US" b="0" dirty="0"/>
              <a:t>the Belgium experience (AML)</a:t>
            </a:r>
          </a:p>
        </p:txBody>
      </p:sp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xmlns="" id="{65F1FB3C-5E05-8595-E4FB-08B12D058515}"/>
              </a:ext>
            </a:extLst>
          </p:cNvPr>
          <p:cNvGraphicFramePr>
            <a:graphicFrameLocks noGrp="1"/>
          </p:cNvGraphicFramePr>
          <p:nvPr/>
        </p:nvGraphicFramePr>
        <p:xfrm>
          <a:off x="1858850" y="1459799"/>
          <a:ext cx="3623466" cy="4412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404">
                  <a:extLst>
                    <a:ext uri="{9D8B030D-6E8A-4147-A177-3AD203B41FA5}">
                      <a16:colId xmlns:a16="http://schemas.microsoft.com/office/drawing/2014/main" xmlns="" val="4279349344"/>
                    </a:ext>
                  </a:extLst>
                </a:gridCol>
                <a:gridCol w="793984">
                  <a:extLst>
                    <a:ext uri="{9D8B030D-6E8A-4147-A177-3AD203B41FA5}">
                      <a16:colId xmlns:a16="http://schemas.microsoft.com/office/drawing/2014/main" xmlns="" val="1569602917"/>
                    </a:ext>
                  </a:extLst>
                </a:gridCol>
                <a:gridCol w="757894">
                  <a:extLst>
                    <a:ext uri="{9D8B030D-6E8A-4147-A177-3AD203B41FA5}">
                      <a16:colId xmlns:a16="http://schemas.microsoft.com/office/drawing/2014/main" xmlns="" val="2289757063"/>
                    </a:ext>
                  </a:extLst>
                </a:gridCol>
                <a:gridCol w="736240">
                  <a:extLst>
                    <a:ext uri="{9D8B030D-6E8A-4147-A177-3AD203B41FA5}">
                      <a16:colId xmlns:a16="http://schemas.microsoft.com/office/drawing/2014/main" xmlns="" val="3710494798"/>
                    </a:ext>
                  </a:extLst>
                </a:gridCol>
                <a:gridCol w="692944">
                  <a:extLst>
                    <a:ext uri="{9D8B030D-6E8A-4147-A177-3AD203B41FA5}">
                      <a16:colId xmlns:a16="http://schemas.microsoft.com/office/drawing/2014/main" xmlns="" val="1781650402"/>
                    </a:ext>
                  </a:extLst>
                </a:gridCol>
              </a:tblGrid>
              <a:tr h="391037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latin typeface="Bierstadt" panose="020B0004020202020204" pitchFamily="34" charset="0"/>
                        </a:rPr>
                        <a:t>HPV type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latin typeface="Bierstadt" panose="020B0004020202020204" pitchFamily="34" charset="0"/>
                        </a:rPr>
                        <a:t>IARC group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latin typeface="Bierstadt" panose="020B0004020202020204" pitchFamily="34" charset="0"/>
                        </a:rPr>
                        <a:t>% in cancer tissue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latin typeface="Bierstadt" panose="020B0004020202020204" pitchFamily="34" charset="0"/>
                        </a:rPr>
                        <a:t>% in normal tissue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latin typeface="Bierstadt" panose="020B0004020202020204" pitchFamily="34" charset="0"/>
                        </a:rPr>
                        <a:t>Attributable fraction, %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033061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Bierstadt" panose="020B0004020202020204" pitchFamily="34" charset="0"/>
                        </a:rPr>
                        <a:t>HPV 16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98B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Bierstadt" panose="020B00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98B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Bierstadt" panose="020B0004020202020204" pitchFamily="34" charset="0"/>
                        </a:rPr>
                        <a:t>55.8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98B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Bierstadt" panose="020B0004020202020204" pitchFamily="34" charset="0"/>
                        </a:rPr>
                        <a:t>2.6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98B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Bierstadt" panose="020B0004020202020204" pitchFamily="34" charset="0"/>
                        </a:rPr>
                        <a:t>62.4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98B6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522363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18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14.3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15.3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7173962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45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6704872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33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3.9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3928956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58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3.7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387334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31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3.5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3391305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52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1696323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35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8763248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59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4630648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5831727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51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9191419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56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5762693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68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2A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505115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67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2B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&lt;0.1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1965214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53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2B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7664809"/>
                  </a:ext>
                </a:extLst>
              </a:tr>
              <a:tr h="2513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HPV 66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2B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Bierstadt" panose="020B000402020202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10368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E86B26-372E-CA1E-7558-A440A3CE603B}"/>
              </a:ext>
            </a:extLst>
          </p:cNvPr>
          <p:cNvSpPr txBox="1"/>
          <p:nvPr/>
        </p:nvSpPr>
        <p:spPr>
          <a:xfrm>
            <a:off x="1730896" y="715885"/>
            <a:ext cx="6984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In-house </a:t>
            </a:r>
            <a:r>
              <a:rPr lang="en-US" sz="2400" b="1" dirty="0">
                <a:solidFill>
                  <a:srgbClr val="FF0000"/>
                </a:solidFill>
              </a:rPr>
              <a:t>RIATOL qPCR</a:t>
            </a:r>
            <a:r>
              <a:rPr lang="en-US" sz="2400" dirty="0">
                <a:solidFill>
                  <a:srgbClr val="FF0000"/>
                </a:solidFill>
              </a:rPr>
              <a:t>: wide-genotyping workflow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E72EA0-997D-5358-1E82-1051EBF88464}"/>
              </a:ext>
            </a:extLst>
          </p:cNvPr>
          <p:cNvSpPr txBox="1"/>
          <p:nvPr/>
        </p:nvSpPr>
        <p:spPr>
          <a:xfrm>
            <a:off x="1802123" y="5872303"/>
            <a:ext cx="37369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Bierstadt" panose="020B0004020202020204" pitchFamily="34" charset="0"/>
              </a:rPr>
              <a:t>Group 1</a:t>
            </a:r>
            <a:r>
              <a:rPr lang="en-US" sz="700" dirty="0">
                <a:latin typeface="Bierstadt" panose="020B0004020202020204" pitchFamily="34" charset="0"/>
              </a:rPr>
              <a:t>: carcinogenic; </a:t>
            </a:r>
            <a:r>
              <a:rPr lang="en-US" sz="700" b="1" dirty="0">
                <a:latin typeface="Bierstadt" panose="020B0004020202020204" pitchFamily="34" charset="0"/>
              </a:rPr>
              <a:t>Group 2A</a:t>
            </a:r>
            <a:r>
              <a:rPr lang="en-US" sz="700" dirty="0">
                <a:latin typeface="Bierstadt" panose="020B0004020202020204" pitchFamily="34" charset="0"/>
              </a:rPr>
              <a:t>: probable carcinogenic; </a:t>
            </a:r>
            <a:r>
              <a:rPr lang="en-US" sz="700" b="1" dirty="0">
                <a:latin typeface="Bierstadt" panose="020B0004020202020204" pitchFamily="34" charset="0"/>
              </a:rPr>
              <a:t>Group 2B</a:t>
            </a:r>
            <a:r>
              <a:rPr lang="en-US" sz="700" dirty="0">
                <a:latin typeface="Bierstadt" panose="020B0004020202020204" pitchFamily="34" charset="0"/>
              </a:rPr>
              <a:t>: possibly carcinogenic.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49B17213-B6E0-BDF7-4703-084796B4C093}"/>
              </a:ext>
            </a:extLst>
          </p:cNvPr>
          <p:cNvSpPr/>
          <p:nvPr/>
        </p:nvSpPr>
        <p:spPr>
          <a:xfrm>
            <a:off x="9044149" y="2368814"/>
            <a:ext cx="1153289" cy="475769"/>
          </a:xfrm>
          <a:prstGeom prst="roundRect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8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C363778E-831D-9AAC-3954-F8D14E0A3367}"/>
              </a:ext>
            </a:extLst>
          </p:cNvPr>
          <p:cNvSpPr txBox="1"/>
          <p:nvPr/>
        </p:nvSpPr>
        <p:spPr>
          <a:xfrm>
            <a:off x="5849004" y="2192909"/>
            <a:ext cx="1014958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latin typeface="Bierstadt" panose="020B0004020202020204" pitchFamily="34" charset="0"/>
              </a:rPr>
              <a:t>Nr. cells =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D1A68D53-4228-5A7E-C6C7-C49B35322AD5}"/>
              </a:ext>
            </a:extLst>
          </p:cNvPr>
          <p:cNvSpPr txBox="1"/>
          <p:nvPr/>
        </p:nvSpPr>
        <p:spPr>
          <a:xfrm>
            <a:off x="6941107" y="2125067"/>
            <a:ext cx="16946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Bierstadt" panose="020B0004020202020204" pitchFamily="34" charset="0"/>
              </a:rPr>
              <a:t>DNA concentration (ng per µL)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31E779D0-BB72-4C88-2FF1-97D373856B91}"/>
              </a:ext>
            </a:extLst>
          </p:cNvPr>
          <p:cNvSpPr txBox="1"/>
          <p:nvPr/>
        </p:nvSpPr>
        <p:spPr>
          <a:xfrm>
            <a:off x="6782915" y="2326119"/>
            <a:ext cx="19303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Bierstadt" panose="020B0004020202020204" pitchFamily="34" charset="0"/>
              </a:rPr>
              <a:t>weight human genome (ng per cell)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B9632941-6C51-DD4B-8B17-C278DC28660A}"/>
              </a:ext>
            </a:extLst>
          </p:cNvPr>
          <p:cNvCxnSpPr/>
          <p:nvPr/>
        </p:nvCxnSpPr>
        <p:spPr>
          <a:xfrm>
            <a:off x="6828840" y="2331407"/>
            <a:ext cx="185166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A3BEE3FC-6395-C026-4683-B59F865EA074}"/>
              </a:ext>
            </a:extLst>
          </p:cNvPr>
          <p:cNvSpPr txBox="1"/>
          <p:nvPr/>
        </p:nvSpPr>
        <p:spPr>
          <a:xfrm>
            <a:off x="5849006" y="2862417"/>
            <a:ext cx="1177823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b="1" dirty="0">
                <a:solidFill>
                  <a:schemeClr val="bg2"/>
                </a:solidFill>
                <a:latin typeface="Bierstadt" panose="020B0004020202020204" pitchFamily="34" charset="0"/>
              </a:rPr>
              <a:t>Viral load =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F9113AC6-DDFF-0BC1-F9D2-FB97D8B8F8B8}"/>
              </a:ext>
            </a:extLst>
          </p:cNvPr>
          <p:cNvSpPr txBox="1"/>
          <p:nvPr/>
        </p:nvSpPr>
        <p:spPr>
          <a:xfrm>
            <a:off x="6926305" y="2794575"/>
            <a:ext cx="18950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Bierstadt" panose="020B0004020202020204" pitchFamily="34" charset="0"/>
              </a:rPr>
              <a:t>HPV concentration (copies per µL)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6D7E0291-E68C-BB60-B693-FE54F36179C6}"/>
              </a:ext>
            </a:extLst>
          </p:cNvPr>
          <p:cNvSpPr txBox="1"/>
          <p:nvPr/>
        </p:nvSpPr>
        <p:spPr>
          <a:xfrm>
            <a:off x="7572755" y="2995627"/>
            <a:ext cx="6030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Bierstadt" panose="020B0004020202020204" pitchFamily="34" charset="0"/>
              </a:rPr>
              <a:t>Nr. cells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40715BDB-BF08-C2A7-A1A6-1953205CD588}"/>
              </a:ext>
            </a:extLst>
          </p:cNvPr>
          <p:cNvCxnSpPr/>
          <p:nvPr/>
        </p:nvCxnSpPr>
        <p:spPr>
          <a:xfrm>
            <a:off x="6893135" y="3000915"/>
            <a:ext cx="1911629" cy="0"/>
          </a:xfrm>
          <a:prstGeom prst="line">
            <a:avLst/>
          </a:prstGeom>
          <a:ln>
            <a:solidFill>
              <a:srgbClr val="468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xmlns="" id="{1C0306F7-666C-4F1F-14AE-F5A1E614AC91}"/>
              </a:ext>
            </a:extLst>
          </p:cNvPr>
          <p:cNvSpPr/>
          <p:nvPr/>
        </p:nvSpPr>
        <p:spPr>
          <a:xfrm>
            <a:off x="6928854" y="2117924"/>
            <a:ext cx="1641171" cy="204931"/>
          </a:xfrm>
          <a:prstGeom prst="roundRect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8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0CF1FD04-8A68-5B8A-DD18-07F1762D1C39}"/>
              </a:ext>
            </a:extLst>
          </p:cNvPr>
          <p:cNvSpPr/>
          <p:nvPr/>
        </p:nvSpPr>
        <p:spPr>
          <a:xfrm>
            <a:off x="6903932" y="2782299"/>
            <a:ext cx="1836536" cy="204931"/>
          </a:xfrm>
          <a:prstGeom prst="roundRect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8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43CE46BB-6408-9D54-21C6-806815477D77}"/>
              </a:ext>
            </a:extLst>
          </p:cNvPr>
          <p:cNvSpPr txBox="1"/>
          <p:nvPr/>
        </p:nvSpPr>
        <p:spPr>
          <a:xfrm>
            <a:off x="9008234" y="2439337"/>
            <a:ext cx="127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Bierstadt" panose="020B0004020202020204" pitchFamily="34" charset="0"/>
              </a:rPr>
              <a:t>CALCULATED FROM </a:t>
            </a:r>
            <a:r>
              <a:rPr lang="en-US" sz="900" b="1" dirty="0">
                <a:solidFill>
                  <a:schemeClr val="bg2"/>
                </a:solidFill>
                <a:latin typeface="Bierstadt" panose="020B0004020202020204" pitchFamily="34" charset="0"/>
              </a:rPr>
              <a:t>STANDARD CURVES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xmlns="" id="{C4C2984B-0F7A-42C2-766C-4B0FE3BFDF16}"/>
              </a:ext>
            </a:extLst>
          </p:cNvPr>
          <p:cNvCxnSpPr>
            <a:cxnSpLocks/>
            <a:stCxn id="102" idx="3"/>
            <a:endCxn id="104" idx="1"/>
          </p:cNvCxnSpPr>
          <p:nvPr/>
        </p:nvCxnSpPr>
        <p:spPr>
          <a:xfrm>
            <a:off x="8570025" y="2220389"/>
            <a:ext cx="438209" cy="403614"/>
          </a:xfrm>
          <a:prstGeom prst="bentConnector3">
            <a:avLst>
              <a:gd name="adj1" fmla="val 398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xmlns="" id="{4550E805-9983-35F0-6C97-429DFA9B721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747168" y="2626448"/>
            <a:ext cx="272388" cy="2674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CDC08497-107B-BE50-559B-A959DB5D5FBF}"/>
              </a:ext>
            </a:extLst>
          </p:cNvPr>
          <p:cNvSpPr txBox="1"/>
          <p:nvPr/>
        </p:nvSpPr>
        <p:spPr>
          <a:xfrm>
            <a:off x="5692095" y="1459798"/>
            <a:ext cx="4685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Bierstadt" panose="020B0004020202020204" pitchFamily="34" charset="0"/>
              </a:rPr>
              <a:t>Amplification of the beta-globin gene is used for </a:t>
            </a:r>
            <a:r>
              <a:rPr lang="en-US" sz="900" dirty="0">
                <a:solidFill>
                  <a:schemeClr val="accent1"/>
                </a:solidFill>
                <a:latin typeface="Bierstadt" panose="020B0004020202020204" pitchFamily="34" charset="0"/>
              </a:rPr>
              <a:t>cellularity control </a:t>
            </a:r>
            <a:r>
              <a:rPr lang="en-US" sz="900" dirty="0">
                <a:latin typeface="Bierstadt" panose="020B0004020202020204" pitchFamily="34" charset="0"/>
              </a:rPr>
              <a:t>on every sample and </a:t>
            </a:r>
            <a:r>
              <a:rPr lang="en-US" sz="900" dirty="0">
                <a:solidFill>
                  <a:schemeClr val="accent1"/>
                </a:solidFill>
                <a:latin typeface="Bierstadt" panose="020B0004020202020204" pitchFamily="34" charset="0"/>
              </a:rPr>
              <a:t>viral load quantification</a:t>
            </a:r>
            <a:r>
              <a:rPr lang="en-US" sz="900" dirty="0">
                <a:latin typeface="Bierstadt" panose="020B0004020202020204" pitchFamily="34" charset="0"/>
              </a:rPr>
              <a:t>: 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9084D9EC-BB10-2794-2A8E-1EAB7D07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004" y="4023236"/>
            <a:ext cx="4685126" cy="2151688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0729F5B3-BF97-C47C-6BE5-107D32C0E402}"/>
              </a:ext>
            </a:extLst>
          </p:cNvPr>
          <p:cNvSpPr txBox="1"/>
          <p:nvPr/>
        </p:nvSpPr>
        <p:spPr>
          <a:xfrm>
            <a:off x="5861513" y="3769321"/>
            <a:ext cx="409567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>
                <a:solidFill>
                  <a:schemeClr val="accent1"/>
                </a:solidFill>
              </a:rPr>
              <a:t>Standard curves from synthetic gene fragments per HPV-target specific: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86B605DD-FFD0-C240-B6D6-1C517F163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115" y="6131406"/>
            <a:ext cx="1236299" cy="4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5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2B1F57F-E4C6-7DE1-B9D9-A6D5DE28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356" y="2611150"/>
            <a:ext cx="1614115" cy="859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1773623-3A2B-4C58-8B0B-AAF1588FDA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607852" y="3755712"/>
            <a:ext cx="2367210" cy="1300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xmlns="" id="{08FA51FD-22F6-8B32-AB37-3FA9BB256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279" y="885789"/>
            <a:ext cx="7870825" cy="3554412"/>
          </a:xfrm>
        </p:spPr>
        <p:txBody>
          <a:bodyPr vert="horz" lIns="0" tIns="0" rIns="0" bIns="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nl-BE" sz="1800" dirty="0"/>
              <a:t>Since 2006 HPV/cytology co-testing:</a:t>
            </a:r>
          </a:p>
          <a:p>
            <a:pPr marL="324000" lvl="2" indent="0">
              <a:buClr>
                <a:schemeClr val="bg1">
                  <a:lumMod val="75000"/>
                </a:schemeClr>
              </a:buClr>
              <a:buNone/>
            </a:pPr>
            <a:endParaRPr lang="en-US" altLang="nl-BE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E63D36-9E47-1ED6-7884-8B7A22243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78" t="5255" r="47837" b="70744"/>
          <a:stretch/>
        </p:blipFill>
        <p:spPr>
          <a:xfrm>
            <a:off x="2636889" y="2530500"/>
            <a:ext cx="969474" cy="1152128"/>
          </a:xfrm>
          <a:prstGeom prst="rect">
            <a:avLst/>
          </a:prstGeom>
        </p:spPr>
      </p:pic>
      <p:pic>
        <p:nvPicPr>
          <p:cNvPr id="19" name="Graphic 18" descr="Badge 1 with solid fill">
            <a:extLst>
              <a:ext uri="{FF2B5EF4-FFF2-40B4-BE49-F238E27FC236}">
                <a16:creationId xmlns:a16="http://schemas.microsoft.com/office/drawing/2014/main" xmlns="" id="{16F834C3-B25A-B24E-4CF5-8C0CC4C40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33054" y="1874791"/>
            <a:ext cx="385192" cy="385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4DA9EE-55EF-2288-C1D3-572C1C2AE2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414" b="62218" l="1898" r="18248">
                        <a14:foregroundMark x1="11533" y1="46805" x2="7737" y2="56767"/>
                        <a14:foregroundMark x1="4672" y1="56203" x2="9051" y2="53383"/>
                        <a14:foregroundMark x1="12701" y1="48684" x2="8175" y2="57331"/>
                        <a14:foregroundMark x1="15182" y1="46053" x2="9197" y2="58459"/>
                        <a14:foregroundMark x1="10073" y1="61278" x2="5255" y2="51316"/>
                        <a14:foregroundMark x1="5255" y1="51316" x2="14307" y2="50000"/>
                        <a14:foregroundMark x1="14307" y1="50000" x2="11971" y2="59023"/>
                        <a14:foregroundMark x1="10657" y1="62218" x2="10511" y2="62406"/>
                        <a14:foregroundMark x1="1898" y1="56015" x2="1898" y2="56015"/>
                        <a14:foregroundMark x1="7445" y1="46617" x2="7445" y2="46617"/>
                      </a14:backgroundRemoval>
                    </a14:imgEffect>
                  </a14:imgLayer>
                </a14:imgProps>
              </a:ext>
            </a:extLst>
          </a:blip>
          <a:srcRect l="652" t="42300" r="82069" b="36486"/>
          <a:stretch/>
        </p:blipFill>
        <p:spPr>
          <a:xfrm>
            <a:off x="4228035" y="3995961"/>
            <a:ext cx="936104" cy="892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1AA932-4B4F-6D36-D69E-6B4C677FA2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26641" t="21670" r="28528" b="21955"/>
          <a:stretch/>
        </p:blipFill>
        <p:spPr>
          <a:xfrm>
            <a:off x="2132833" y="2573184"/>
            <a:ext cx="678268" cy="11804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6223496-B83A-6495-7A02-3127B7D592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105" t="5872" r="120" b="72002"/>
          <a:stretch/>
        </p:blipFill>
        <p:spPr>
          <a:xfrm>
            <a:off x="4120506" y="2562968"/>
            <a:ext cx="2520265" cy="10621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85E121-83BC-17FF-EB88-4CB9AE5137CD}"/>
              </a:ext>
            </a:extLst>
          </p:cNvPr>
          <p:cNvSpPr txBox="1"/>
          <p:nvPr/>
        </p:nvSpPr>
        <p:spPr>
          <a:xfrm>
            <a:off x="2343718" y="1961670"/>
            <a:ext cx="10307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8998B6"/>
                </a:solidFill>
                <a:latin typeface="+mj-lt"/>
              </a:rPr>
              <a:t>Collect specimen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8B5F9D1-ED23-A9C9-27CF-FFAA262503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750" t="36746" r="2325" b="40129"/>
          <a:stretch/>
        </p:blipFill>
        <p:spPr>
          <a:xfrm>
            <a:off x="5233517" y="3958265"/>
            <a:ext cx="1296143" cy="97290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B1ED15B7-C80F-AD43-D9B7-DEDD334CDE84}"/>
              </a:ext>
            </a:extLst>
          </p:cNvPr>
          <p:cNvCxnSpPr>
            <a:stCxn id="22" idx="2"/>
          </p:cNvCxnSpPr>
          <p:nvPr/>
        </p:nvCxnSpPr>
        <p:spPr>
          <a:xfrm flipH="1">
            <a:off x="5380638" y="3625085"/>
            <a:ext cx="1" cy="174817"/>
          </a:xfrm>
          <a:prstGeom prst="straightConnector1">
            <a:avLst/>
          </a:prstGeom>
          <a:ln w="38100">
            <a:solidFill>
              <a:srgbClr val="D0D6E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7B3A3820-33FD-5952-49F1-63BCF4FBE73C}"/>
              </a:ext>
            </a:extLst>
          </p:cNvPr>
          <p:cNvSpPr/>
          <p:nvPr/>
        </p:nvSpPr>
        <p:spPr>
          <a:xfrm>
            <a:off x="4009377" y="2390951"/>
            <a:ext cx="2736304" cy="2705095"/>
          </a:xfrm>
          <a:prstGeom prst="roundRect">
            <a:avLst>
              <a:gd name="adj" fmla="val 5507"/>
            </a:avLst>
          </a:prstGeom>
          <a:noFill/>
          <a:ln cmpd="sng">
            <a:solidFill>
              <a:srgbClr val="D0D6E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E2FC42C0-ADF6-0F18-4FC3-53056A7AE727}"/>
              </a:ext>
            </a:extLst>
          </p:cNvPr>
          <p:cNvSpPr/>
          <p:nvPr/>
        </p:nvSpPr>
        <p:spPr>
          <a:xfrm>
            <a:off x="7325768" y="2382093"/>
            <a:ext cx="2736304" cy="2705095"/>
          </a:xfrm>
          <a:prstGeom prst="roundRect">
            <a:avLst>
              <a:gd name="adj" fmla="val 5507"/>
            </a:avLst>
          </a:prstGeom>
          <a:noFill/>
          <a:ln cmpd="sng">
            <a:solidFill>
              <a:srgbClr val="D0D6E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adge with solid fill">
            <a:extLst>
              <a:ext uri="{FF2B5EF4-FFF2-40B4-BE49-F238E27FC236}">
                <a16:creationId xmlns:a16="http://schemas.microsoft.com/office/drawing/2014/main" xmlns="" id="{30D44398-7C7F-9814-7FCE-452B058FCD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3935722" y="1869394"/>
            <a:ext cx="385192" cy="385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9D9910-B3B1-DA95-DEF6-C2C2FAB50A45}"/>
              </a:ext>
            </a:extLst>
          </p:cNvPr>
          <p:cNvSpPr txBox="1"/>
          <p:nvPr/>
        </p:nvSpPr>
        <p:spPr>
          <a:xfrm>
            <a:off x="4349876" y="1965102"/>
            <a:ext cx="213404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8998B6"/>
                </a:solidFill>
                <a:latin typeface="+mj-lt"/>
              </a:defRPr>
            </a:lvl1pPr>
          </a:lstStyle>
          <a:p>
            <a:r>
              <a:rPr lang="en-US" dirty="0"/>
              <a:t>Nucleic acid extraction and RT-PCR </a:t>
            </a:r>
          </a:p>
        </p:txBody>
      </p:sp>
      <p:pic>
        <p:nvPicPr>
          <p:cNvPr id="5" name="Graphic 4" descr="Badge 3 with solid fill">
            <a:extLst>
              <a:ext uri="{FF2B5EF4-FFF2-40B4-BE49-F238E27FC236}">
                <a16:creationId xmlns:a16="http://schemas.microsoft.com/office/drawing/2014/main" xmlns="" id="{3C161D01-F375-5B34-36DC-CC8C219D3B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7306022" y="1869394"/>
            <a:ext cx="385192" cy="3851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4F0D560-87FA-E157-64BF-3517645234ED}"/>
              </a:ext>
            </a:extLst>
          </p:cNvPr>
          <p:cNvSpPr txBox="1"/>
          <p:nvPr/>
        </p:nvSpPr>
        <p:spPr>
          <a:xfrm>
            <a:off x="7720178" y="1965102"/>
            <a:ext cx="7655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D0D6E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8998B6"/>
                </a:solidFill>
                <a:latin typeface="+mj-lt"/>
              </a:rPr>
              <a:t>LBC cytology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807BD43-F460-B620-C700-97F1E0AAA0FE}"/>
              </a:ext>
            </a:extLst>
          </p:cNvPr>
          <p:cNvSpPr txBox="1"/>
          <p:nvPr/>
        </p:nvSpPr>
        <p:spPr>
          <a:xfrm>
            <a:off x="4025908" y="5217303"/>
            <a:ext cx="26148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Viral type and load quantification</a:t>
            </a:r>
          </a:p>
          <a:p>
            <a:pPr marL="177800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100" dirty="0"/>
              <a:t>More than 1M cases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CC0F011-2DB1-F63A-9E4A-088E9A68A7AE}"/>
              </a:ext>
            </a:extLst>
          </p:cNvPr>
          <p:cNvSpPr txBox="1"/>
          <p:nvPr/>
        </p:nvSpPr>
        <p:spPr>
          <a:xfrm>
            <a:off x="7361336" y="5217303"/>
            <a:ext cx="35066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2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nl-BE" sz="1100" dirty="0"/>
              <a:t>Hologic </a:t>
            </a:r>
            <a:r>
              <a:rPr lang="en-US" altLang="nl-BE" sz="1100" dirty="0" err="1"/>
              <a:t>Thinprep</a:t>
            </a:r>
            <a:r>
              <a:rPr lang="en-US" altLang="nl-BE" sz="1100" dirty="0"/>
              <a:t> ® </a:t>
            </a:r>
          </a:p>
          <a:p>
            <a:pPr marL="177800" lvl="2" indent="-1778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nl-BE" sz="1100" dirty="0"/>
              <a:t>Automated cytology pre-screening using Imager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314AE35-0894-F656-8233-724E88BA17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4796" y="2455248"/>
            <a:ext cx="1185290" cy="1101239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27D252BE-C0BD-5671-262D-8A3BD22767F5}"/>
              </a:ext>
            </a:extLst>
          </p:cNvPr>
          <p:cNvCxnSpPr/>
          <p:nvPr/>
        </p:nvCxnSpPr>
        <p:spPr>
          <a:xfrm flipH="1">
            <a:off x="8854798" y="3600009"/>
            <a:ext cx="1" cy="174817"/>
          </a:xfrm>
          <a:prstGeom prst="straightConnector1">
            <a:avLst/>
          </a:prstGeom>
          <a:ln w="38100">
            <a:solidFill>
              <a:srgbClr val="D0D6E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56610-6FBB-DA3A-FD79-6B31B4EC20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1115" y="6131406"/>
            <a:ext cx="1236299" cy="494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FB82FD-C614-2047-8097-E399FDB4CB20}"/>
              </a:ext>
            </a:extLst>
          </p:cNvPr>
          <p:cNvSpPr/>
          <p:nvPr/>
        </p:nvSpPr>
        <p:spPr>
          <a:xfrm>
            <a:off x="1775520" y="1597982"/>
            <a:ext cx="5304876" cy="4351301"/>
          </a:xfrm>
          <a:prstGeom prst="rect">
            <a:avLst/>
          </a:prstGeom>
          <a:solidFill>
            <a:srgbClr val="FFFFFF">
              <a:alpha val="69804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4B5AEA7E-8DA9-B4B5-A509-0CDAD6AE373A}"/>
              </a:ext>
            </a:extLst>
          </p:cNvPr>
          <p:cNvSpPr txBox="1"/>
          <p:nvPr/>
        </p:nvSpPr>
        <p:spPr>
          <a:xfrm>
            <a:off x="891384" y="270175"/>
            <a:ext cx="661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conducted in AML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08178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10A7BF-A3F8-5787-135D-B83E213F271F}"/>
              </a:ext>
            </a:extLst>
          </p:cNvPr>
          <p:cNvSpPr txBox="1"/>
          <p:nvPr/>
        </p:nvSpPr>
        <p:spPr>
          <a:xfrm>
            <a:off x="1730895" y="270175"/>
            <a:ext cx="7117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conducted in AML</a:t>
            </a: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E86B26-372E-CA1E-7558-A440A3CE603B}"/>
              </a:ext>
            </a:extLst>
          </p:cNvPr>
          <p:cNvSpPr txBox="1"/>
          <p:nvPr/>
        </p:nvSpPr>
        <p:spPr>
          <a:xfrm>
            <a:off x="1730896" y="785643"/>
            <a:ext cx="6984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998B6"/>
                </a:solidFill>
              </a:rPr>
              <a:t>Cervical cancer screening technology – Hologic</a:t>
            </a:r>
            <a:r>
              <a:rPr lang="en-US" baseline="30000" dirty="0">
                <a:solidFill>
                  <a:srgbClr val="8998B6"/>
                </a:solidFill>
              </a:rPr>
              <a:t>®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BF041C-8701-727F-A621-E50A67FCF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" t="25885" r="1524" b="732"/>
          <a:stretch/>
        </p:blipFill>
        <p:spPr>
          <a:xfrm>
            <a:off x="2099556" y="2042458"/>
            <a:ext cx="8377812" cy="4545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9117A0-5379-89CE-AB24-8EDD4BB456E4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3D059-B67F-EDAD-F06F-4AA795DD4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37" y="1044003"/>
            <a:ext cx="1936470" cy="60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62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10A7BF-A3F8-5787-135D-B83E213F271F}"/>
              </a:ext>
            </a:extLst>
          </p:cNvPr>
          <p:cNvSpPr txBox="1"/>
          <p:nvPr/>
        </p:nvSpPr>
        <p:spPr>
          <a:xfrm>
            <a:off x="1110343" y="270175"/>
            <a:ext cx="770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conducted in AML</a:t>
            </a: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E86B26-372E-CA1E-7558-A440A3CE603B}"/>
              </a:ext>
            </a:extLst>
          </p:cNvPr>
          <p:cNvSpPr txBox="1"/>
          <p:nvPr/>
        </p:nvSpPr>
        <p:spPr>
          <a:xfrm>
            <a:off x="1730896" y="785643"/>
            <a:ext cx="6984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998B6"/>
                </a:solidFill>
              </a:rPr>
              <a:t>Conventional smear cytology and Papanicolaou classification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9117A0-5379-89CE-AB24-8EDD4BB456E4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D3C843-CD71-8174-1BC1-26EE08515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1"/>
          <a:stretch/>
        </p:blipFill>
        <p:spPr>
          <a:xfrm>
            <a:off x="1524000" y="1414609"/>
            <a:ext cx="9144001" cy="5443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30B21D-BC1C-A121-CC50-F92F68F72E61}"/>
              </a:ext>
            </a:extLst>
          </p:cNvPr>
          <p:cNvSpPr txBox="1"/>
          <p:nvPr/>
        </p:nvSpPr>
        <p:spPr>
          <a:xfrm>
            <a:off x="1834718" y="4745767"/>
            <a:ext cx="8581762" cy="1724263"/>
          </a:xfrm>
          <a:prstGeom prst="roundRect">
            <a:avLst>
              <a:gd name="adj" fmla="val 12612"/>
            </a:avLst>
          </a:prstGeom>
          <a:solidFill>
            <a:srgbClr val="F2F2F2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Conventional smears: 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low sensitivity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high specificity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difficult to read due to background contamination of germs, infection (Gardnerella), mucus, blood, etc.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cheap to implement!</a:t>
            </a:r>
          </a:p>
        </p:txBody>
      </p:sp>
    </p:spTree>
    <p:extLst>
      <p:ext uri="{BB962C8B-B14F-4D97-AF65-F5344CB8AC3E}">
        <p14:creationId xmlns:p14="http://schemas.microsoft.com/office/powerpoint/2010/main" val="145207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9117A0-5379-89CE-AB24-8EDD4BB456E4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ijdelijke aanduiding voor inhoud 3">
            <a:extLst>
              <a:ext uri="{FF2B5EF4-FFF2-40B4-BE49-F238E27FC236}">
                <a16:creationId xmlns:a16="http://schemas.microsoft.com/office/drawing/2014/main" xmlns="" id="{D5EB82DC-1AE8-4663-7D35-B8CCA1D65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6170" r="6675" b="20027"/>
          <a:stretch/>
        </p:blipFill>
        <p:spPr>
          <a:xfrm>
            <a:off x="1524000" y="1434618"/>
            <a:ext cx="9144001" cy="5423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10A7BF-A3F8-5787-135D-B83E213F271F}"/>
              </a:ext>
            </a:extLst>
          </p:cNvPr>
          <p:cNvSpPr txBox="1"/>
          <p:nvPr/>
        </p:nvSpPr>
        <p:spPr>
          <a:xfrm>
            <a:off x="1153887" y="270175"/>
            <a:ext cx="779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conducted in AML</a:t>
            </a: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E86B26-372E-CA1E-7558-A440A3CE603B}"/>
              </a:ext>
            </a:extLst>
          </p:cNvPr>
          <p:cNvSpPr txBox="1"/>
          <p:nvPr/>
        </p:nvSpPr>
        <p:spPr>
          <a:xfrm>
            <a:off x="1730896" y="785643"/>
            <a:ext cx="6984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998B6"/>
                </a:solidFill>
              </a:rPr>
              <a:t>Monolayer technique: clean preparations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395011-5121-9D01-C6BB-70934F46374D}"/>
              </a:ext>
            </a:extLst>
          </p:cNvPr>
          <p:cNvSpPr txBox="1"/>
          <p:nvPr/>
        </p:nvSpPr>
        <p:spPr>
          <a:xfrm>
            <a:off x="1834718" y="4745767"/>
            <a:ext cx="8581762" cy="1724263"/>
          </a:xfrm>
          <a:prstGeom prst="roundRect">
            <a:avLst>
              <a:gd name="adj" fmla="val 12612"/>
            </a:avLst>
          </a:prstGeom>
          <a:solidFill>
            <a:srgbClr val="F2F2F2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Monolayer preparations: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high sensitivity and specificity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retention of infectious agents, possible blood loss, etc.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Introduced in the market by: companies BD (Beckton &amp; Dickinson) and HOLOGIC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04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9117A0-5379-89CE-AB24-8EDD4BB456E4}"/>
              </a:ext>
            </a:extLst>
          </p:cNvPr>
          <p:cNvSpPr/>
          <p:nvPr/>
        </p:nvSpPr>
        <p:spPr>
          <a:xfrm>
            <a:off x="1730894" y="6072358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10A7BF-A3F8-5787-135D-B83E213F271F}"/>
              </a:ext>
            </a:extLst>
          </p:cNvPr>
          <p:cNvSpPr txBox="1"/>
          <p:nvPr/>
        </p:nvSpPr>
        <p:spPr>
          <a:xfrm>
            <a:off x="1404257" y="270175"/>
            <a:ext cx="7415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conducted in AML</a:t>
            </a:r>
            <a:endParaRPr lang="en-US" b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E03BE14-4FFE-31B3-806F-9A3704B5BCDB}"/>
              </a:ext>
            </a:extLst>
          </p:cNvPr>
          <p:cNvSpPr/>
          <p:nvPr/>
        </p:nvSpPr>
        <p:spPr>
          <a:xfrm>
            <a:off x="1949892" y="2822534"/>
            <a:ext cx="8034291" cy="300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E86B26-372E-CA1E-7558-A440A3CE603B}"/>
              </a:ext>
            </a:extLst>
          </p:cNvPr>
          <p:cNvSpPr txBox="1"/>
          <p:nvPr/>
        </p:nvSpPr>
        <p:spPr>
          <a:xfrm>
            <a:off x="1730895" y="785643"/>
            <a:ext cx="9815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998B6"/>
                </a:solidFill>
              </a:rPr>
              <a:t>Introduction of Bethesda classification for cytology: reporting categories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934BB03A-5D4A-1968-41BD-0B82AE588C82}"/>
              </a:ext>
            </a:extLst>
          </p:cNvPr>
          <p:cNvGraphicFramePr/>
          <p:nvPr/>
        </p:nvGraphicFramePr>
        <p:xfrm>
          <a:off x="1868673" y="1759004"/>
          <a:ext cx="8329188" cy="456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5990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E86B26-372E-CA1E-7558-A440A3CE603B}"/>
              </a:ext>
            </a:extLst>
          </p:cNvPr>
          <p:cNvSpPr txBox="1"/>
          <p:nvPr/>
        </p:nvSpPr>
        <p:spPr>
          <a:xfrm>
            <a:off x="1730896" y="785643"/>
            <a:ext cx="6984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998B6"/>
                </a:solidFill>
              </a:rPr>
              <a:t>Process flow from cell preparation to automation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C41EBA-885D-B49E-0707-E9F2EC16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1"/>
          <a:stretch/>
        </p:blipFill>
        <p:spPr>
          <a:xfrm>
            <a:off x="4925465" y="2443610"/>
            <a:ext cx="5535640" cy="4365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EB7ADD-8612-4E8D-D314-6527676E4B95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A7F46D-02AB-DE0A-B851-086ED8DF9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23" t="21959" r="5985" b="18351"/>
          <a:stretch/>
        </p:blipFill>
        <p:spPr>
          <a:xfrm>
            <a:off x="1730895" y="1502578"/>
            <a:ext cx="2971320" cy="18820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74F0825-A527-B2B7-07EF-F0B017402ED5}"/>
              </a:ext>
            </a:extLst>
          </p:cNvPr>
          <p:cNvSpPr/>
          <p:nvPr/>
        </p:nvSpPr>
        <p:spPr>
          <a:xfrm>
            <a:off x="1730896" y="1491450"/>
            <a:ext cx="3024577" cy="1937551"/>
          </a:xfrm>
          <a:prstGeom prst="roundRect">
            <a:avLst>
              <a:gd name="adj" fmla="val 9336"/>
            </a:avLst>
          </a:prstGeom>
          <a:solidFill>
            <a:srgbClr val="B8C1D3">
              <a:alpha val="3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5484FFE7-4661-4CA2-C65B-18D22497FA00}"/>
              </a:ext>
            </a:extLst>
          </p:cNvPr>
          <p:cNvSpPr/>
          <p:nvPr/>
        </p:nvSpPr>
        <p:spPr>
          <a:xfrm rot="5400000">
            <a:off x="4423636" y="1672364"/>
            <a:ext cx="1930926" cy="1604607"/>
          </a:xfrm>
          <a:prstGeom prst="triangle">
            <a:avLst/>
          </a:prstGeom>
          <a:solidFill>
            <a:srgbClr val="EAECF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772F99-CCB4-F76A-A893-C4BEBE608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730" y="6081260"/>
            <a:ext cx="1936470" cy="60998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635ACEDB-B7DE-7DFE-AA5E-03B52B4F37DF}"/>
              </a:ext>
            </a:extLst>
          </p:cNvPr>
          <p:cNvSpPr txBox="1"/>
          <p:nvPr/>
        </p:nvSpPr>
        <p:spPr>
          <a:xfrm>
            <a:off x="718458" y="270175"/>
            <a:ext cx="994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rgbClr val="FF0000"/>
                </a:solidFill>
              </a:rPr>
              <a:t>AUTOMATISATION: HOLOGIC: review microscope  </a:t>
            </a:r>
            <a:r>
              <a:rPr lang="nl-BE" sz="2800" dirty="0" err="1">
                <a:solidFill>
                  <a:srgbClr val="FF0000"/>
                </a:solidFill>
              </a:rPr>
              <a:t>and</a:t>
            </a:r>
            <a:r>
              <a:rPr lang="nl-BE" sz="2800" dirty="0">
                <a:solidFill>
                  <a:srgbClr val="FF0000"/>
                </a:solidFill>
              </a:rPr>
              <a:t> GENIUS</a:t>
            </a:r>
          </a:p>
        </p:txBody>
      </p:sp>
    </p:spTree>
    <p:extLst>
      <p:ext uri="{BB962C8B-B14F-4D97-AF65-F5344CB8AC3E}">
        <p14:creationId xmlns:p14="http://schemas.microsoft.com/office/powerpoint/2010/main" val="4204164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C41EBA-885D-B49E-0707-E9F2EC16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1"/>
          <a:stretch/>
        </p:blipFill>
        <p:spPr>
          <a:xfrm>
            <a:off x="2859046" y="1482426"/>
            <a:ext cx="6473909" cy="5105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E86B26-372E-CA1E-7558-A440A3CE603B}"/>
              </a:ext>
            </a:extLst>
          </p:cNvPr>
          <p:cNvSpPr txBox="1"/>
          <p:nvPr/>
        </p:nvSpPr>
        <p:spPr>
          <a:xfrm>
            <a:off x="1730896" y="785643"/>
            <a:ext cx="9337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998B6"/>
                </a:solidFill>
              </a:rPr>
              <a:t>Recent evolution: introduction of AI into the reading process - GENIUS review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EB7ADD-8612-4E8D-D314-6527676E4B95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772F99-CCB4-F76A-A893-C4BEBE608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730" y="6081260"/>
            <a:ext cx="1936470" cy="6099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01F32F-4912-971B-0E36-AE304465FE2C}"/>
              </a:ext>
            </a:extLst>
          </p:cNvPr>
          <p:cNvSpPr/>
          <p:nvPr/>
        </p:nvSpPr>
        <p:spPr>
          <a:xfrm>
            <a:off x="5562600" y="4990816"/>
            <a:ext cx="1581150" cy="140998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008F23-8720-F220-3134-F84352502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8" b="96856" l="35130" r="68816">
                        <a14:foregroundMark x1="49952" y1="96252" x2="49952" y2="96252"/>
                        <a14:foregroundMark x1="68816" y1="76784" x2="68239" y2="86094"/>
                        <a14:backgroundMark x1="44562" y1="97340" x2="43215" y2="96614"/>
                      </a14:backgroundRemoval>
                    </a14:imgEffect>
                  </a14:imgLayer>
                </a14:imgProps>
              </a:ext>
            </a:extLst>
          </a:blip>
          <a:srcRect l="31203" t="69270" r="28948" b="1825"/>
          <a:stretch/>
        </p:blipFill>
        <p:spPr>
          <a:xfrm>
            <a:off x="5255056" y="4882215"/>
            <a:ext cx="2536394" cy="146440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5251E5-5D12-EDB7-9AD3-000DAD2A3C58}"/>
              </a:ext>
            </a:extLst>
          </p:cNvPr>
          <p:cNvSpPr/>
          <p:nvPr/>
        </p:nvSpPr>
        <p:spPr>
          <a:xfrm>
            <a:off x="4321654" y="4990816"/>
            <a:ext cx="3584097" cy="1597010"/>
          </a:xfrm>
          <a:prstGeom prst="round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0FD4B990-BF8C-833C-A404-8CDF89976AB7}"/>
              </a:ext>
            </a:extLst>
          </p:cNvPr>
          <p:cNvSpPr txBox="1"/>
          <p:nvPr/>
        </p:nvSpPr>
        <p:spPr>
          <a:xfrm>
            <a:off x="664029" y="166752"/>
            <a:ext cx="995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rgbClr val="FF0000"/>
                </a:solidFill>
              </a:rPr>
              <a:t>AUTOMATISATION: HOLOGIC: review microscope  </a:t>
            </a:r>
            <a:r>
              <a:rPr lang="nl-BE" sz="2800" dirty="0" err="1">
                <a:solidFill>
                  <a:srgbClr val="FF0000"/>
                </a:solidFill>
              </a:rPr>
              <a:t>and</a:t>
            </a:r>
            <a:r>
              <a:rPr lang="nl-BE" sz="2800" dirty="0">
                <a:solidFill>
                  <a:srgbClr val="FF0000"/>
                </a:solidFill>
              </a:rPr>
              <a:t> GENIUS</a:t>
            </a:r>
          </a:p>
        </p:txBody>
      </p:sp>
    </p:spTree>
    <p:extLst>
      <p:ext uri="{BB962C8B-B14F-4D97-AF65-F5344CB8AC3E}">
        <p14:creationId xmlns:p14="http://schemas.microsoft.com/office/powerpoint/2010/main" val="206879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E4A96C-AE08-C63C-FF59-15F2FF182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2"/>
          <a:stretch/>
        </p:blipFill>
        <p:spPr>
          <a:xfrm>
            <a:off x="1671020" y="925775"/>
            <a:ext cx="8849960" cy="5550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485C0E-15E8-3650-2A60-87083CF79DA7}"/>
              </a:ext>
            </a:extLst>
          </p:cNvPr>
          <p:cNvSpPr txBox="1"/>
          <p:nvPr/>
        </p:nvSpPr>
        <p:spPr>
          <a:xfrm>
            <a:off x="1671020" y="270173"/>
            <a:ext cx="736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ierstadt" panose="020B0004020202020204" pitchFamily="34" charset="0"/>
              </a:rPr>
              <a:t>Introduction</a:t>
            </a:r>
            <a:r>
              <a:rPr lang="en-US" sz="2400" dirty="0">
                <a:solidFill>
                  <a:srgbClr val="FF0000"/>
                </a:solidFill>
                <a:latin typeface="Bierstadt" panose="020B0004020202020204" pitchFamily="34" charset="0"/>
              </a:rPr>
              <a:t>: Human papillomavirus (HPV) overview</a:t>
            </a:r>
          </a:p>
        </p:txBody>
      </p:sp>
    </p:spTree>
    <p:extLst>
      <p:ext uri="{BB962C8B-B14F-4D97-AF65-F5344CB8AC3E}">
        <p14:creationId xmlns:p14="http://schemas.microsoft.com/office/powerpoint/2010/main" val="1557923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xmlns="" id="{08FA51FD-22F6-8B32-AB37-3FA9BB256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279" y="885789"/>
            <a:ext cx="7870825" cy="3554412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spcAft>
                <a:spcPts val="450"/>
              </a:spcAft>
              <a:buClr>
                <a:srgbClr val="5E6A8A"/>
              </a:buClr>
              <a:buNone/>
            </a:pPr>
            <a:r>
              <a:rPr lang="en-US" sz="1800" dirty="0">
                <a:solidFill>
                  <a:srgbClr val="5E6A8A"/>
                </a:solidFill>
                <a:cs typeface="Arial" pitchFamily="34" charset="0"/>
              </a:rPr>
              <a:t>National reimbursed cytology screening scheme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56610-6FBB-DA3A-FD79-6B31B4EC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115" y="6131406"/>
            <a:ext cx="1236299" cy="494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437C95-5C59-CED7-9E64-58FF88EE7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556" y="1346404"/>
            <a:ext cx="7864522" cy="4602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A2D007-90B9-707C-0850-CB04F655A83A}"/>
              </a:ext>
            </a:extLst>
          </p:cNvPr>
          <p:cNvSpPr txBox="1"/>
          <p:nvPr/>
        </p:nvSpPr>
        <p:spPr>
          <a:xfrm>
            <a:off x="1143000" y="270176"/>
            <a:ext cx="7728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  in </a:t>
            </a:r>
            <a:r>
              <a:rPr lang="en-US" dirty="0" err="1">
                <a:solidFill>
                  <a:srgbClr val="FF0000"/>
                </a:solidFill>
              </a:rPr>
              <a:t>BELGIUM</a:t>
            </a:r>
            <a:r>
              <a:rPr lang="en-US" dirty="0" err="1"/>
              <a:t>Prevention</a:t>
            </a:r>
            <a:r>
              <a:rPr lang="en-US" dirty="0"/>
              <a:t> strategy: </a:t>
            </a:r>
            <a:r>
              <a:rPr lang="en-US" b="0" dirty="0"/>
              <a:t>the Belgium experience (AML)</a:t>
            </a:r>
          </a:p>
        </p:txBody>
      </p:sp>
    </p:spTree>
    <p:extLst>
      <p:ext uri="{BB962C8B-B14F-4D97-AF65-F5344CB8AC3E}">
        <p14:creationId xmlns:p14="http://schemas.microsoft.com/office/powerpoint/2010/main" val="3664467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EE2326-9285-5145-5629-D20361821058}"/>
              </a:ext>
            </a:extLst>
          </p:cNvPr>
          <p:cNvSpPr txBox="1"/>
          <p:nvPr/>
        </p:nvSpPr>
        <p:spPr>
          <a:xfrm>
            <a:off x="1775519" y="270173"/>
            <a:ext cx="5419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strategy: </a:t>
            </a:r>
            <a:r>
              <a:rPr lang="en-US" b="0" dirty="0">
                <a:solidFill>
                  <a:srgbClr val="FF0000"/>
                </a:solidFill>
              </a:rPr>
              <a:t>future outlook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1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C99AE5-8300-239E-3115-32D0C423E2AD}"/>
              </a:ext>
            </a:extLst>
          </p:cNvPr>
          <p:cNvSpPr/>
          <p:nvPr/>
        </p:nvSpPr>
        <p:spPr>
          <a:xfrm>
            <a:off x="5898800" y="1408807"/>
            <a:ext cx="3221041" cy="5760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B07B8C-3213-C714-B07D-03DCACC3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252" y="4972572"/>
            <a:ext cx="2419688" cy="704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297E18-20E7-4B04-3287-935795A5D4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57"/>
          <a:stretch/>
        </p:blipFill>
        <p:spPr>
          <a:xfrm>
            <a:off x="1919040" y="1408807"/>
            <a:ext cx="645640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6AD40E-3463-6B52-B8FA-5A8F1FB3C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08" b="94575"/>
          <a:stretch/>
        </p:blipFill>
        <p:spPr>
          <a:xfrm>
            <a:off x="1919040" y="1179657"/>
            <a:ext cx="6456394" cy="2933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6A90228-BF66-2A5E-B9AF-F186FB7096B5}"/>
              </a:ext>
            </a:extLst>
          </p:cNvPr>
          <p:cNvSpPr txBox="1"/>
          <p:nvPr/>
        </p:nvSpPr>
        <p:spPr>
          <a:xfrm>
            <a:off x="1919040" y="4290322"/>
            <a:ext cx="7705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Creation of National Reference Centers (NRC):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7DD8F15-C76A-00C8-800C-965309A14337}"/>
              </a:ext>
            </a:extLst>
          </p:cNvPr>
          <p:cNvSpPr txBox="1"/>
          <p:nvPr/>
        </p:nvSpPr>
        <p:spPr>
          <a:xfrm>
            <a:off x="1911265" y="5810175"/>
            <a:ext cx="26641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100" dirty="0"/>
              <a:t>Steven Van Gucht, Michael Peeters</a:t>
            </a:r>
            <a:endParaRPr lang="en-US" sz="11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54EDC7C-A037-DC6F-3654-92D893388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646" y="5256858"/>
            <a:ext cx="1236299" cy="4206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19D8D3C-6E92-AFD5-7210-352CBCE798CC}"/>
              </a:ext>
            </a:extLst>
          </p:cNvPr>
          <p:cNvSpPr txBox="1"/>
          <p:nvPr/>
        </p:nvSpPr>
        <p:spPr>
          <a:xfrm>
            <a:off x="4727661" y="5785953"/>
            <a:ext cx="22442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r>
              <a:rPr lang="en-US" dirty="0"/>
              <a:t>Bruno </a:t>
            </a:r>
            <a:r>
              <a:rPr lang="en-US" dirty="0" err="1"/>
              <a:t>Verhasselt</a:t>
            </a:r>
            <a:r>
              <a:rPr lang="en-US" dirty="0"/>
              <a:t>, Liza </a:t>
            </a:r>
            <a:r>
              <a:rPr lang="en-US" dirty="0" err="1"/>
              <a:t>Padalko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001DBBF-1650-2865-D3EF-D71C6BBEF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434" y="5268608"/>
            <a:ext cx="1236299" cy="4945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02F8BAC-1DC2-C1B4-1DAE-F9FA85EBB597}"/>
              </a:ext>
            </a:extLst>
          </p:cNvPr>
          <p:cNvSpPr txBox="1"/>
          <p:nvPr/>
        </p:nvSpPr>
        <p:spPr>
          <a:xfrm>
            <a:off x="7395714" y="5686268"/>
            <a:ext cx="3336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JP</a:t>
            </a:r>
            <a:r>
              <a:rPr lang="en-US" dirty="0"/>
              <a:t> </a:t>
            </a:r>
            <a:r>
              <a:rPr lang="en-US" sz="1100" dirty="0"/>
              <a:t>Bogers, Kaat Kehoe, Davy Vanden Broeck</a:t>
            </a:r>
          </a:p>
        </p:txBody>
      </p:sp>
    </p:spTree>
    <p:extLst>
      <p:ext uri="{BB962C8B-B14F-4D97-AF65-F5344CB8AC3E}">
        <p14:creationId xmlns:p14="http://schemas.microsoft.com/office/powerpoint/2010/main" val="305791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EE2326-9285-5145-5629-D20361821058}"/>
              </a:ext>
            </a:extLst>
          </p:cNvPr>
          <p:cNvSpPr txBox="1"/>
          <p:nvPr/>
        </p:nvSpPr>
        <p:spPr>
          <a:xfrm>
            <a:off x="914400" y="165075"/>
            <a:ext cx="83278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Case study: co- testing HPV/</a:t>
            </a:r>
            <a:r>
              <a:rPr lang="en-US" sz="2800" dirty="0" err="1">
                <a:solidFill>
                  <a:srgbClr val="FF0000"/>
                </a:solidFill>
              </a:rPr>
              <a:t>Cytology</a:t>
            </a:r>
            <a:r>
              <a:rPr lang="en-US" sz="2800" b="0" dirty="0" err="1"/>
              <a:t>o</a:t>
            </a:r>
            <a:r>
              <a:rPr lang="en-US" sz="2800" b="0" dirty="0"/>
              <a:t>-testing </a:t>
            </a:r>
            <a:r>
              <a:rPr lang="en-US" b="0" dirty="0"/>
              <a:t>cytology and HPV</a:t>
            </a:r>
          </a:p>
          <a:p>
            <a:r>
              <a:rPr lang="en-US" dirty="0"/>
              <a:t>Case study: </a:t>
            </a:r>
            <a:r>
              <a:rPr lang="en-US" b="0" dirty="0"/>
              <a:t>co-testing cytology and HPV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1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8">
            <a:extLst>
              <a:ext uri="{FF2B5EF4-FFF2-40B4-BE49-F238E27FC236}">
                <a16:creationId xmlns:a16="http://schemas.microsoft.com/office/drawing/2014/main" xmlns="" id="{A34CEA29-8A8E-AA60-78AB-ADBA83CF208F}"/>
              </a:ext>
            </a:extLst>
          </p:cNvPr>
          <p:cNvSpPr txBox="1"/>
          <p:nvPr/>
        </p:nvSpPr>
        <p:spPr>
          <a:xfrm>
            <a:off x="2667525" y="2593257"/>
            <a:ext cx="6574680" cy="442674"/>
          </a:xfrm>
          <a:prstGeom prst="roundRect">
            <a:avLst/>
          </a:prstGeom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8998B6"/>
                </a:solidFill>
              </a:rPr>
              <a:t>194 cervical cancer cases</a:t>
            </a:r>
          </a:p>
        </p:txBody>
      </p:sp>
      <p:graphicFrame>
        <p:nvGraphicFramePr>
          <p:cNvPr id="5" name="Tijdelijke aanduiding voor inhoud 3">
            <a:extLst>
              <a:ext uri="{FF2B5EF4-FFF2-40B4-BE49-F238E27FC236}">
                <a16:creationId xmlns:a16="http://schemas.microsoft.com/office/drawing/2014/main" xmlns="" id="{0A8CF601-0266-D98F-CCA6-91034FFEB249}"/>
              </a:ext>
            </a:extLst>
          </p:cNvPr>
          <p:cNvGraphicFramePr>
            <a:graphicFrameLocks/>
          </p:cNvGraphicFramePr>
          <p:nvPr/>
        </p:nvGraphicFramePr>
        <p:xfrm>
          <a:off x="2667525" y="4140325"/>
          <a:ext cx="6574680" cy="116363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91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1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15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941">
                <a:tc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CYTO </a:t>
                      </a:r>
                      <a:r>
                        <a:rPr lang="nl-NL" sz="1600" dirty="0" err="1"/>
                        <a:t>normal</a:t>
                      </a:r>
                      <a:endParaRPr lang="nl-NL" sz="16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CYTO </a:t>
                      </a:r>
                      <a:r>
                        <a:rPr lang="nl-NL" sz="1600" dirty="0" err="1"/>
                        <a:t>abnormal</a:t>
                      </a:r>
                      <a:endParaRPr lang="nl-NL" sz="16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348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HPV </a:t>
                      </a:r>
                      <a:r>
                        <a:rPr lang="nl-NL" sz="1600" dirty="0" err="1"/>
                        <a:t>negative</a:t>
                      </a:r>
                      <a:endParaRPr lang="nl-NL" sz="16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6 (3.1%)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solidFill>
                            <a:srgbClr val="8998B6"/>
                          </a:solidFill>
                          <a:effectLst/>
                        </a:rPr>
                        <a:t>18 (9.3%)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348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HPV </a:t>
                      </a:r>
                      <a:r>
                        <a:rPr lang="nl-NL" sz="1600" dirty="0" err="1"/>
                        <a:t>positive</a:t>
                      </a:r>
                      <a:endParaRPr lang="nl-NL" sz="16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2 (1.0%)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dirty="0">
                          <a:effectLst/>
                        </a:rPr>
                        <a:t>168 (86.6%)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PIJL-RECHTS 7">
            <a:extLst>
              <a:ext uri="{FF2B5EF4-FFF2-40B4-BE49-F238E27FC236}">
                <a16:creationId xmlns:a16="http://schemas.microsoft.com/office/drawing/2014/main" xmlns="" id="{986EE228-0544-A51C-A258-583CB8D9533D}"/>
              </a:ext>
            </a:extLst>
          </p:cNvPr>
          <p:cNvSpPr/>
          <p:nvPr/>
        </p:nvSpPr>
        <p:spPr bwMode="auto">
          <a:xfrm rot="5400000">
            <a:off x="5657832" y="2003662"/>
            <a:ext cx="594066" cy="540060"/>
          </a:xfrm>
          <a:prstGeom prst="rightArrow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2400" baseline="-25000">
              <a:solidFill>
                <a:schemeClr val="accent3"/>
              </a:solidFill>
              <a:latin typeface="Times New Roman" pitchFamily="-65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xmlns="" id="{CC5E4778-2773-44A9-4260-388183838FD2}"/>
              </a:ext>
            </a:extLst>
          </p:cNvPr>
          <p:cNvSpPr txBox="1"/>
          <p:nvPr/>
        </p:nvSpPr>
        <p:spPr>
          <a:xfrm>
            <a:off x="2905501" y="3078526"/>
            <a:ext cx="6336704" cy="74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nl-NL" sz="1600" b="1" dirty="0" err="1"/>
              <a:t>Mean</a:t>
            </a:r>
            <a:r>
              <a:rPr lang="nl-NL" sz="1600" b="1" dirty="0"/>
              <a:t> </a:t>
            </a:r>
            <a:r>
              <a:rPr lang="nl-NL" sz="1600" b="1" dirty="0" err="1"/>
              <a:t>age</a:t>
            </a:r>
            <a:r>
              <a:rPr lang="nl-NL" sz="1600" b="1" dirty="0"/>
              <a:t>: </a:t>
            </a:r>
            <a:r>
              <a:rPr lang="nl-NL" sz="1600" dirty="0"/>
              <a:t>47,8 </a:t>
            </a:r>
            <a:r>
              <a:rPr lang="nl-NL" sz="1600" dirty="0" err="1"/>
              <a:t>years</a:t>
            </a:r>
            <a:r>
              <a:rPr lang="nl-NL" sz="1600" dirty="0"/>
              <a:t> (min 20 – max 86)</a:t>
            </a:r>
          </a:p>
          <a:p>
            <a:pPr algn="ctr">
              <a:lnSpc>
                <a:spcPct val="140000"/>
              </a:lnSpc>
            </a:pPr>
            <a:r>
              <a:rPr lang="nl-NL" sz="1600" dirty="0"/>
              <a:t>8,5% &lt; 30 y  – 19,1% &lt; 35 y</a:t>
            </a:r>
          </a:p>
        </p:txBody>
      </p:sp>
      <p:sp>
        <p:nvSpPr>
          <p:cNvPr id="8" name="Tekstvak 10">
            <a:extLst>
              <a:ext uri="{FF2B5EF4-FFF2-40B4-BE49-F238E27FC236}">
                <a16:creationId xmlns:a16="http://schemas.microsoft.com/office/drawing/2014/main" xmlns="" id="{AEB48A58-0DC6-8FF9-C6F6-6ECBE38D30BB}"/>
              </a:ext>
            </a:extLst>
          </p:cNvPr>
          <p:cNvSpPr txBox="1"/>
          <p:nvPr/>
        </p:nvSpPr>
        <p:spPr>
          <a:xfrm>
            <a:off x="2439617" y="1070867"/>
            <a:ext cx="6874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AML database (since 2006, more than 1M points) cross-over with Belgian Cancer </a:t>
            </a:r>
            <a:r>
              <a:rPr lang="en-US" sz="1600" dirty="0" err="1"/>
              <a:t>Registy</a:t>
            </a:r>
            <a:r>
              <a:rPr lang="en-US" sz="1600" dirty="0"/>
              <a:t>: 520 invasive cancer, 194 after 1/6/2006 and with at least one pap smear before the diagnosis of invasive cancer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4AA070-48B7-BBB3-D3E9-CAAD5B1B8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9" t="10298" r="6989" b="10298"/>
          <a:stretch/>
        </p:blipFill>
        <p:spPr>
          <a:xfrm>
            <a:off x="3403007" y="6068990"/>
            <a:ext cx="1089770" cy="670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226BC4-6E4F-31ED-4816-1E5CFF550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115" y="6131406"/>
            <a:ext cx="1236299" cy="4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3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839512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hoek 2">
            <a:extLst>
              <a:ext uri="{FF2B5EF4-FFF2-40B4-BE49-F238E27FC236}">
                <a16:creationId xmlns:a16="http://schemas.microsoft.com/office/drawing/2014/main" xmlns="" id="{35AF0EF8-B876-BADF-91C2-DCCDD58FF503}"/>
              </a:ext>
            </a:extLst>
          </p:cNvPr>
          <p:cNvSpPr/>
          <p:nvPr/>
        </p:nvSpPr>
        <p:spPr bwMode="auto">
          <a:xfrm>
            <a:off x="1524000" y="1348417"/>
            <a:ext cx="9144000" cy="44048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baseline="-25000">
              <a:latin typeface="Times New Roman" pitchFamily="-65" charset="0"/>
            </a:endParaRP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xmlns="" id="{4B89B4AC-2B0F-7924-3CED-9D8214DB121E}"/>
              </a:ext>
            </a:extLst>
          </p:cNvPr>
          <p:cNvSpPr txBox="1"/>
          <p:nvPr/>
        </p:nvSpPr>
        <p:spPr>
          <a:xfrm>
            <a:off x="2207568" y="1438893"/>
            <a:ext cx="3714226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8998B6"/>
                </a:solidFill>
              </a:rPr>
              <a:t>145 SCC: </a:t>
            </a:r>
            <a:r>
              <a:rPr lang="nl-BE" sz="2000" dirty="0">
                <a:solidFill>
                  <a:srgbClr val="8998B6"/>
                </a:solidFill>
              </a:rPr>
              <a:t>69% HPV16/18</a:t>
            </a:r>
          </a:p>
        </p:txBody>
      </p:sp>
      <p:sp>
        <p:nvSpPr>
          <p:cNvPr id="24" name="Tekstvak 4">
            <a:extLst>
              <a:ext uri="{FF2B5EF4-FFF2-40B4-BE49-F238E27FC236}">
                <a16:creationId xmlns:a16="http://schemas.microsoft.com/office/drawing/2014/main" xmlns="" id="{A7538B8B-84DA-E527-D083-1685D7A97E57}"/>
              </a:ext>
            </a:extLst>
          </p:cNvPr>
          <p:cNvSpPr txBox="1"/>
          <p:nvPr/>
        </p:nvSpPr>
        <p:spPr>
          <a:xfrm>
            <a:off x="6605362" y="1434914"/>
            <a:ext cx="3714226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8998B6"/>
                </a:solidFill>
              </a:rPr>
              <a:t>49 ADCA: </a:t>
            </a:r>
            <a:r>
              <a:rPr lang="nl-BE" sz="2000" dirty="0">
                <a:solidFill>
                  <a:srgbClr val="8998B6"/>
                </a:solidFill>
              </a:rPr>
              <a:t>71% HPV16/18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43131C-C12A-CD23-CCF4-E134307B1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9" t="10298" r="6989" b="10298"/>
          <a:stretch/>
        </p:blipFill>
        <p:spPr>
          <a:xfrm>
            <a:off x="3403007" y="6068990"/>
            <a:ext cx="1089770" cy="670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D3EC66-AF23-1D27-630E-A8302A80C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115" y="6131406"/>
            <a:ext cx="1236299" cy="494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504B3A-15C4-0C8F-2796-FE38CF02A5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362"/>
          <a:stretch/>
        </p:blipFill>
        <p:spPr>
          <a:xfrm>
            <a:off x="1971115" y="1929481"/>
            <a:ext cx="3859966" cy="3743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83D4EC-090C-E9FE-04E7-1197B2727E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9362"/>
          <a:stretch/>
        </p:blipFill>
        <p:spPr>
          <a:xfrm>
            <a:off x="6532492" y="1929481"/>
            <a:ext cx="3859966" cy="37435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C2D4FAA-D6ED-194E-6413-207561A6F7DB}"/>
              </a:ext>
            </a:extLst>
          </p:cNvPr>
          <p:cNvSpPr txBox="1"/>
          <p:nvPr/>
        </p:nvSpPr>
        <p:spPr>
          <a:xfrm>
            <a:off x="1045030" y="859971"/>
            <a:ext cx="7727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998B6"/>
                </a:solidFill>
              </a:rPr>
              <a:t>HPV typing as a cancer biomarker: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7815DD-CB13-B1BD-210A-9625A4286FC8}"/>
              </a:ext>
            </a:extLst>
          </p:cNvPr>
          <p:cNvSpPr txBox="1"/>
          <p:nvPr/>
        </p:nvSpPr>
        <p:spPr>
          <a:xfrm>
            <a:off x="631371" y="270173"/>
            <a:ext cx="7150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</a:rPr>
              <a:t>Case study: co- testing HPV/</a:t>
            </a:r>
            <a:r>
              <a:rPr lang="en-US" sz="2400" dirty="0" err="1">
                <a:solidFill>
                  <a:srgbClr val="FF0000"/>
                </a:solidFill>
              </a:rPr>
              <a:t>Cytology</a:t>
            </a:r>
            <a:r>
              <a:rPr lang="en-US" sz="2400" b="0" dirty="0" err="1"/>
              <a:t>o</a:t>
            </a:r>
            <a:r>
              <a:rPr lang="en-US" sz="2400" b="0" dirty="0"/>
              <a:t>-testing </a:t>
            </a:r>
            <a:r>
              <a:rPr lang="en-US" dirty="0"/>
              <a:t>Case study: </a:t>
            </a:r>
            <a:r>
              <a:rPr lang="en-US" b="0" dirty="0"/>
              <a:t>co-testing cytology and HPV</a:t>
            </a:r>
          </a:p>
        </p:txBody>
      </p:sp>
    </p:spTree>
    <p:extLst>
      <p:ext uri="{BB962C8B-B14F-4D97-AF65-F5344CB8AC3E}">
        <p14:creationId xmlns:p14="http://schemas.microsoft.com/office/powerpoint/2010/main" val="3564577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xmlns="" id="{D779D8CA-9D47-6DC1-6A6E-4A804140B21E}"/>
              </a:ext>
            </a:extLst>
          </p:cNvPr>
          <p:cNvSpPr txBox="1">
            <a:spLocks/>
          </p:cNvSpPr>
          <p:nvPr/>
        </p:nvSpPr>
        <p:spPr>
          <a:xfrm>
            <a:off x="1823628" y="1151980"/>
            <a:ext cx="7853468" cy="3778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45959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0825B8-CFA5-B682-9C98-B5C39CB43510}"/>
              </a:ext>
            </a:extLst>
          </p:cNvPr>
          <p:cNvSpPr txBox="1"/>
          <p:nvPr/>
        </p:nvSpPr>
        <p:spPr>
          <a:xfrm>
            <a:off x="1701235" y="736188"/>
            <a:ext cx="86626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dirty="0">
                <a:solidFill>
                  <a:srgbClr val="8998B6"/>
                </a:solidFill>
                <a:latin typeface="+mj-lt"/>
              </a:rPr>
              <a:t>National cervical cancer screening protocol: HPV-primary screening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D16B15-7C2E-FC5A-2D9B-D679C26B41C0}"/>
              </a:ext>
            </a:extLst>
          </p:cNvPr>
          <p:cNvSpPr txBox="1"/>
          <p:nvPr/>
        </p:nvSpPr>
        <p:spPr>
          <a:xfrm>
            <a:off x="10056440" y="6623359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89D1A9B-F2B6-4DBB-822A-FE04BED42B14}" type="slidenum">
              <a:rPr lang="en-US" sz="1050">
                <a:solidFill>
                  <a:schemeClr val="bg1"/>
                </a:solidFill>
                <a:latin typeface="Bierstadt" panose="020B0004020202020204" pitchFamily="34" charset="0"/>
              </a:rPr>
              <a:t>24</a:t>
            </a:fld>
            <a:endParaRPr lang="en-US" sz="105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917BA89-01E9-514B-4B13-D3100FB2C92D}"/>
              </a:ext>
            </a:extLst>
          </p:cNvPr>
          <p:cNvSpPr/>
          <p:nvPr/>
        </p:nvSpPr>
        <p:spPr>
          <a:xfrm>
            <a:off x="1524000" y="6655113"/>
            <a:ext cx="9144000" cy="2028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8A3074-C9CB-94C0-2C01-37D1D2A503F3}"/>
              </a:ext>
            </a:extLst>
          </p:cNvPr>
          <p:cNvSpPr txBox="1"/>
          <p:nvPr/>
        </p:nvSpPr>
        <p:spPr>
          <a:xfrm>
            <a:off x="1558360" y="6635113"/>
            <a:ext cx="2291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A.M.L. – A Sonic Healthcare laboratory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082074-95C0-3027-0B8E-C96B1CB78F01}"/>
              </a:ext>
            </a:extLst>
          </p:cNvPr>
          <p:cNvSpPr txBox="1"/>
          <p:nvPr/>
        </p:nvSpPr>
        <p:spPr>
          <a:xfrm>
            <a:off x="10056440" y="6631266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89D1A9B-F2B6-4DBB-822A-FE04BED42B14}" type="slidenum">
              <a:rPr lang="en-US" sz="1050">
                <a:solidFill>
                  <a:schemeClr val="bg1"/>
                </a:solidFill>
                <a:latin typeface="Bierstadt" panose="020B0004020202020204" pitchFamily="34" charset="0"/>
              </a:rPr>
              <a:t>24</a:t>
            </a:fld>
            <a:endParaRPr lang="en-US" sz="105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BB518E-D8D3-13A1-7FEB-6F91F6941477}"/>
              </a:ext>
            </a:extLst>
          </p:cNvPr>
          <p:cNvSpPr txBox="1"/>
          <p:nvPr/>
        </p:nvSpPr>
        <p:spPr>
          <a:xfrm>
            <a:off x="5015881" y="6635113"/>
            <a:ext cx="11929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Dr. Marleen Praet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798FAB-2E28-5720-2077-8CEDE0E57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3"/>
          <a:stretch/>
        </p:blipFill>
        <p:spPr>
          <a:xfrm>
            <a:off x="2286182" y="2166239"/>
            <a:ext cx="7619637" cy="4138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E24E03-4CC7-5D2A-934A-FB471C6E6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7" t="-9998" r="-2107" b="22954"/>
          <a:stretch/>
        </p:blipFill>
        <p:spPr>
          <a:xfrm>
            <a:off x="7627261" y="1032606"/>
            <a:ext cx="2210108" cy="986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B883D9-3FF9-E511-1D9F-C70BBAFB6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206" y="1525986"/>
            <a:ext cx="2448267" cy="666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69B009-9F1A-E6F1-8301-B61BE5B8B919}"/>
              </a:ext>
            </a:extLst>
          </p:cNvPr>
          <p:cNvSpPr txBox="1"/>
          <p:nvPr/>
        </p:nvSpPr>
        <p:spPr>
          <a:xfrm>
            <a:off x="838199" y="246606"/>
            <a:ext cx="10842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strategy: </a:t>
            </a:r>
            <a:r>
              <a:rPr lang="en-US" b="0" dirty="0">
                <a:solidFill>
                  <a:srgbClr val="FF0000"/>
                </a:solidFill>
              </a:rPr>
              <a:t>future outlook</a:t>
            </a:r>
          </a:p>
          <a:p>
            <a:endParaRPr lang="en-US" sz="2400" b="0" dirty="0">
              <a:solidFill>
                <a:srgbClr val="FF0000"/>
              </a:solidFill>
              <a:latin typeface="+mj-lt"/>
            </a:endParaRPr>
          </a:p>
          <a:p>
            <a:r>
              <a:rPr lang="en-US" b="0" dirty="0">
                <a:solidFill>
                  <a:srgbClr val="FF0000"/>
                </a:solidFill>
                <a:latin typeface="+mj-lt"/>
              </a:rPr>
              <a:t>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578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86B2FBA-E78C-4DA5-EBAA-B5C19C19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Arguments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Cancer Prevention </a:t>
            </a:r>
            <a:r>
              <a:rPr lang="nl-BE" dirty="0" err="1"/>
              <a:t>strategy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329EB2D-F069-7BBC-39AE-D7C014607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u="sng" dirty="0" err="1">
                <a:solidFill>
                  <a:srgbClr val="FF0000"/>
                </a:solidFill>
              </a:rPr>
              <a:t>This</a:t>
            </a:r>
            <a:r>
              <a:rPr lang="nl-BE" u="sng" dirty="0">
                <a:solidFill>
                  <a:srgbClr val="FF0000"/>
                </a:solidFill>
              </a:rPr>
              <a:t> prevention </a:t>
            </a:r>
            <a:r>
              <a:rPr lang="nl-BE" u="sng" dirty="0" err="1">
                <a:solidFill>
                  <a:srgbClr val="FF0000"/>
                </a:solidFill>
              </a:rPr>
              <a:t>strategy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would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be</a:t>
            </a:r>
            <a:r>
              <a:rPr lang="nl-BE" u="sng" dirty="0">
                <a:solidFill>
                  <a:srgbClr val="FF0000"/>
                </a:solidFill>
              </a:rPr>
              <a:t> perfect </a:t>
            </a:r>
            <a:r>
              <a:rPr lang="nl-BE" u="sng" dirty="0" err="1">
                <a:solidFill>
                  <a:srgbClr val="FF0000"/>
                </a:solidFill>
              </a:rPr>
              <a:t>if</a:t>
            </a:r>
            <a:r>
              <a:rPr lang="nl-BE" u="sng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endParaRPr lang="nl-BE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BE" dirty="0"/>
              <a:t>-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cancers</a:t>
            </a:r>
            <a:r>
              <a:rPr lang="nl-BE" dirty="0"/>
              <a:t>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positive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HPV</a:t>
            </a:r>
          </a:p>
          <a:p>
            <a:pPr marL="0" indent="0">
              <a:buNone/>
            </a:pPr>
            <a:r>
              <a:rPr lang="nl-BE" dirty="0"/>
              <a:t>- </a:t>
            </a:r>
            <a:r>
              <a:rPr lang="nl-BE" dirty="0" err="1"/>
              <a:t>all</a:t>
            </a:r>
            <a:r>
              <a:rPr lang="nl-BE" dirty="0"/>
              <a:t> precursor </a:t>
            </a:r>
            <a:r>
              <a:rPr lang="nl-BE" dirty="0" err="1"/>
              <a:t>lesions</a:t>
            </a:r>
            <a:r>
              <a:rPr lang="nl-BE" dirty="0"/>
              <a:t>  </a:t>
            </a:r>
            <a:r>
              <a:rPr lang="nl-BE" dirty="0" err="1"/>
              <a:t>were</a:t>
            </a:r>
            <a:r>
              <a:rPr lang="nl-BE" dirty="0"/>
              <a:t> </a:t>
            </a:r>
            <a:r>
              <a:rPr lang="nl-BE" dirty="0" err="1"/>
              <a:t>positive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 HPV</a:t>
            </a:r>
          </a:p>
          <a:p>
            <a:pPr marL="0" indent="0">
              <a:buNone/>
            </a:pPr>
            <a:r>
              <a:rPr lang="nl-BE" dirty="0"/>
              <a:t>- </a:t>
            </a:r>
            <a:r>
              <a:rPr lang="nl-BE" dirty="0" err="1"/>
              <a:t>all</a:t>
            </a:r>
            <a:r>
              <a:rPr lang="nl-BE" dirty="0"/>
              <a:t> HPV </a:t>
            </a:r>
            <a:r>
              <a:rPr lang="nl-BE" dirty="0" err="1"/>
              <a:t>assays</a:t>
            </a:r>
            <a:r>
              <a:rPr lang="nl-BE" dirty="0"/>
              <a:t> </a:t>
            </a:r>
            <a:r>
              <a:rPr lang="nl-BE" dirty="0" err="1"/>
              <a:t>were</a:t>
            </a:r>
            <a:r>
              <a:rPr lang="nl-BE" dirty="0"/>
              <a:t> performant </a:t>
            </a:r>
            <a:r>
              <a:rPr lang="nl-BE" dirty="0" err="1"/>
              <a:t>enough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1677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328636-CE67-BA9D-1771-E8CF5B53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Arguments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Cancer Prevention </a:t>
            </a:r>
            <a:r>
              <a:rPr lang="nl-BE" dirty="0" err="1"/>
              <a:t>strategy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EBAB3CE-DB45-ABD2-45F5-76210DCAE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BE" u="sng" dirty="0" err="1">
                <a:solidFill>
                  <a:srgbClr val="FF0000"/>
                </a:solidFill>
              </a:rPr>
              <a:t>Detection</a:t>
            </a:r>
            <a:r>
              <a:rPr lang="nl-BE" u="sng" dirty="0">
                <a:solidFill>
                  <a:srgbClr val="FF0000"/>
                </a:solidFill>
              </a:rPr>
              <a:t> of </a:t>
            </a:r>
            <a:r>
              <a:rPr lang="nl-BE" u="sng" dirty="0" err="1">
                <a:solidFill>
                  <a:srgbClr val="FF0000"/>
                </a:solidFill>
              </a:rPr>
              <a:t>cancer</a:t>
            </a:r>
            <a:r>
              <a:rPr lang="nl-BE" u="sng" dirty="0">
                <a:solidFill>
                  <a:srgbClr val="FF0000"/>
                </a:solidFill>
              </a:rPr>
              <a:t>: performance of </a:t>
            </a:r>
            <a:r>
              <a:rPr lang="nl-BE" u="sng" dirty="0" err="1">
                <a:solidFill>
                  <a:srgbClr val="FF0000"/>
                </a:solidFill>
              </a:rPr>
              <a:t>the</a:t>
            </a:r>
            <a:r>
              <a:rPr lang="nl-BE" u="sng" dirty="0">
                <a:solidFill>
                  <a:srgbClr val="FF0000"/>
                </a:solidFill>
              </a:rPr>
              <a:t>  HPV assay test</a:t>
            </a:r>
          </a:p>
          <a:p>
            <a:pPr marL="0" indent="0">
              <a:buNone/>
            </a:pPr>
            <a:r>
              <a:rPr lang="nl-BE" dirty="0" err="1"/>
              <a:t>Quest</a:t>
            </a:r>
            <a:r>
              <a:rPr lang="nl-BE" dirty="0"/>
              <a:t> </a:t>
            </a:r>
            <a:r>
              <a:rPr lang="nl-BE" dirty="0" err="1"/>
              <a:t>Diagnostics</a:t>
            </a:r>
            <a:r>
              <a:rPr lang="nl-BE" dirty="0"/>
              <a:t> has </a:t>
            </a:r>
            <a:r>
              <a:rPr lang="nl-BE" dirty="0" err="1"/>
              <a:t>calculated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20%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cancers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detected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AML  found in </a:t>
            </a:r>
            <a:r>
              <a:rPr lang="nl-BE" dirty="0" err="1"/>
              <a:t>its</a:t>
            </a:r>
            <a:r>
              <a:rPr lang="nl-BE" dirty="0"/>
              <a:t> </a:t>
            </a:r>
            <a:r>
              <a:rPr lang="nl-BE" dirty="0" err="1"/>
              <a:t>own</a:t>
            </a:r>
            <a:r>
              <a:rPr lang="nl-BE" dirty="0"/>
              <a:t> </a:t>
            </a:r>
            <a:r>
              <a:rPr lang="nl-BE" dirty="0" err="1"/>
              <a:t>results</a:t>
            </a:r>
            <a:r>
              <a:rPr lang="nl-BE" dirty="0"/>
              <a:t> </a:t>
            </a:r>
            <a:r>
              <a:rPr lang="nl-BE" dirty="0" err="1"/>
              <a:t>going</a:t>
            </a:r>
            <a:r>
              <a:rPr lang="nl-BE" dirty="0"/>
              <a:t> back </a:t>
            </a:r>
            <a:r>
              <a:rPr lang="nl-BE" dirty="0" err="1"/>
              <a:t>to</a:t>
            </a:r>
            <a:r>
              <a:rPr lang="nl-BE" dirty="0"/>
              <a:t> 2006 </a:t>
            </a:r>
            <a:r>
              <a:rPr lang="nl-BE" dirty="0" err="1"/>
              <a:t>that</a:t>
            </a:r>
            <a:r>
              <a:rPr lang="nl-BE" dirty="0"/>
              <a:t>  </a:t>
            </a:r>
            <a:r>
              <a:rPr lang="nl-BE" dirty="0">
                <a:solidFill>
                  <a:srgbClr val="FF0000"/>
                </a:solidFill>
              </a:rPr>
              <a:t>9.3 % of </a:t>
            </a:r>
            <a:r>
              <a:rPr lang="nl-BE" dirty="0" err="1">
                <a:solidFill>
                  <a:srgbClr val="FF0000"/>
                </a:solidFill>
              </a:rPr>
              <a:t>the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cervical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cancers</a:t>
            </a:r>
            <a:r>
              <a:rPr lang="nl-BE" dirty="0">
                <a:solidFill>
                  <a:srgbClr val="FF0000"/>
                </a:solidFill>
              </a:rPr>
              <a:t> or </a:t>
            </a:r>
            <a:r>
              <a:rPr lang="nl-BE" dirty="0" err="1">
                <a:solidFill>
                  <a:srgbClr val="FF0000"/>
                </a:solidFill>
              </a:rPr>
              <a:t>its</a:t>
            </a:r>
            <a:r>
              <a:rPr lang="nl-BE" dirty="0">
                <a:solidFill>
                  <a:srgbClr val="FF0000"/>
                </a:solidFill>
              </a:rPr>
              <a:t> precursor </a:t>
            </a:r>
            <a:r>
              <a:rPr lang="nl-BE" dirty="0" err="1">
                <a:solidFill>
                  <a:srgbClr val="FF0000"/>
                </a:solidFill>
              </a:rPr>
              <a:t>lesions</a:t>
            </a:r>
            <a:r>
              <a:rPr lang="nl-BE" dirty="0">
                <a:solidFill>
                  <a:srgbClr val="FF0000"/>
                </a:solidFill>
              </a:rPr>
              <a:t>  is </a:t>
            </a:r>
            <a:r>
              <a:rPr lang="nl-BE" dirty="0" err="1">
                <a:solidFill>
                  <a:srgbClr val="FF0000"/>
                </a:solidFill>
              </a:rPr>
              <a:t>negative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for</a:t>
            </a:r>
            <a:r>
              <a:rPr lang="nl-BE" dirty="0">
                <a:solidFill>
                  <a:srgbClr val="FF0000"/>
                </a:solidFill>
              </a:rPr>
              <a:t> HPVHR </a:t>
            </a:r>
            <a:r>
              <a:rPr lang="nl-BE" dirty="0" err="1">
                <a:solidFill>
                  <a:srgbClr val="FF0000"/>
                </a:solidFill>
              </a:rPr>
              <a:t>detection</a:t>
            </a:r>
            <a:r>
              <a:rPr lang="nl-BE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nl-BE" dirty="0" err="1"/>
              <a:t>Only</a:t>
            </a:r>
            <a:r>
              <a:rPr lang="nl-BE" dirty="0"/>
              <a:t> 86.6 % was </a:t>
            </a:r>
            <a:r>
              <a:rPr lang="nl-BE" dirty="0" err="1"/>
              <a:t>positive</a:t>
            </a:r>
            <a:r>
              <a:rPr lang="nl-BE" dirty="0"/>
              <a:t>  </a:t>
            </a:r>
            <a:r>
              <a:rPr lang="nl-BE" dirty="0" err="1"/>
              <a:t>associated</a:t>
            </a:r>
            <a:r>
              <a:rPr lang="nl-BE" dirty="0"/>
              <a:t> with </a:t>
            </a:r>
            <a:r>
              <a:rPr lang="nl-BE" dirty="0" err="1"/>
              <a:t>abnormal</a:t>
            </a:r>
            <a:r>
              <a:rPr lang="nl-BE" dirty="0"/>
              <a:t> </a:t>
            </a:r>
            <a:r>
              <a:rPr lang="nl-BE" dirty="0" err="1"/>
              <a:t>cytology</a:t>
            </a:r>
            <a:r>
              <a:rPr lang="nl-BE" dirty="0"/>
              <a:t> </a:t>
            </a:r>
            <a:r>
              <a:rPr lang="nl-BE" dirty="0" err="1"/>
              <a:t>either</a:t>
            </a:r>
            <a:r>
              <a:rPr lang="nl-BE" dirty="0"/>
              <a:t> </a:t>
            </a:r>
            <a:r>
              <a:rPr lang="nl-BE" dirty="0" err="1"/>
              <a:t>dysplasia</a:t>
            </a:r>
            <a:r>
              <a:rPr lang="nl-BE" dirty="0"/>
              <a:t> or </a:t>
            </a:r>
            <a:r>
              <a:rPr lang="nl-BE" dirty="0" err="1"/>
              <a:t>cancer</a:t>
            </a:r>
            <a:r>
              <a:rPr lang="nl-BE" dirty="0"/>
              <a:t>. In </a:t>
            </a:r>
            <a:r>
              <a:rPr lang="nl-BE" dirty="0" err="1"/>
              <a:t>squamous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69 % was </a:t>
            </a:r>
            <a:r>
              <a:rPr lang="nl-BE" dirty="0" err="1"/>
              <a:t>positive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HPV16/18, in </a:t>
            </a:r>
            <a:r>
              <a:rPr lang="nl-BE" dirty="0" err="1"/>
              <a:t>glandular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endocervix </a:t>
            </a:r>
            <a:r>
              <a:rPr lang="nl-BE" dirty="0" err="1"/>
              <a:t>only</a:t>
            </a:r>
            <a:r>
              <a:rPr lang="nl-BE" dirty="0"/>
              <a:t> 71% was </a:t>
            </a:r>
            <a:r>
              <a:rPr lang="nl-BE" dirty="0" err="1"/>
              <a:t>positive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HPV16/18</a:t>
            </a:r>
          </a:p>
        </p:txBody>
      </p:sp>
    </p:spTree>
    <p:extLst>
      <p:ext uri="{BB962C8B-B14F-4D97-AF65-F5344CB8AC3E}">
        <p14:creationId xmlns:p14="http://schemas.microsoft.com/office/powerpoint/2010/main" val="345025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6571E1-CDC6-D6E0-4506-D19B041D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Arguments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prevention </a:t>
            </a:r>
            <a:r>
              <a:rPr lang="nl-BE" dirty="0" err="1"/>
              <a:t>strategy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4ED364CC-6E41-E6BA-FDE9-B1A82C0E0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u="sng" dirty="0" err="1">
                <a:solidFill>
                  <a:srgbClr val="FF0000"/>
                </a:solidFill>
              </a:rPr>
              <a:t>Strength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and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robustness</a:t>
            </a:r>
            <a:r>
              <a:rPr lang="nl-BE" u="sng" dirty="0">
                <a:solidFill>
                  <a:srgbClr val="FF0000"/>
                </a:solidFill>
              </a:rPr>
              <a:t> of </a:t>
            </a:r>
            <a:r>
              <a:rPr lang="nl-BE" u="sng" dirty="0" err="1">
                <a:solidFill>
                  <a:srgbClr val="FF0000"/>
                </a:solidFill>
              </a:rPr>
              <a:t>the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technique</a:t>
            </a:r>
            <a:r>
              <a:rPr lang="nl-BE" u="sng" dirty="0">
                <a:solidFill>
                  <a:srgbClr val="FF0000"/>
                </a:solidFill>
              </a:rPr>
              <a:t> of HPV </a:t>
            </a:r>
            <a:r>
              <a:rPr lang="nl-BE" u="sng" dirty="0" err="1">
                <a:solidFill>
                  <a:srgbClr val="FF0000"/>
                </a:solidFill>
              </a:rPr>
              <a:t>determination</a:t>
            </a:r>
            <a:r>
              <a:rPr lang="nl-BE" u="sng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nl-BE" dirty="0" err="1"/>
              <a:t>Some</a:t>
            </a:r>
            <a:r>
              <a:rPr lang="nl-BE" dirty="0"/>
              <a:t> high </a:t>
            </a:r>
            <a:r>
              <a:rPr lang="nl-BE" dirty="0" err="1"/>
              <a:t>grade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lesions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cancers</a:t>
            </a:r>
            <a:r>
              <a:rPr lang="nl-BE" dirty="0"/>
              <a:t>(HSIL+) test </a:t>
            </a:r>
            <a:r>
              <a:rPr lang="nl-BE" dirty="0" err="1"/>
              <a:t>negative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HPV </a:t>
            </a:r>
            <a:r>
              <a:rPr lang="nl-BE" dirty="0" err="1"/>
              <a:t>evidenced</a:t>
            </a:r>
            <a:r>
              <a:rPr lang="nl-BE" dirty="0"/>
              <a:t> </a:t>
            </a:r>
            <a:r>
              <a:rPr lang="nl-BE" dirty="0" err="1"/>
              <a:t>through</a:t>
            </a:r>
            <a:r>
              <a:rPr lang="nl-BE" dirty="0"/>
              <a:t> routine HPV </a:t>
            </a:r>
            <a:r>
              <a:rPr lang="nl-BE" dirty="0" err="1"/>
              <a:t>based</a:t>
            </a:r>
            <a:r>
              <a:rPr lang="nl-BE" dirty="0"/>
              <a:t> screening op  </a:t>
            </a:r>
            <a:r>
              <a:rPr lang="nl-BE" dirty="0" err="1"/>
              <a:t>through</a:t>
            </a:r>
            <a:r>
              <a:rPr lang="nl-BE" dirty="0"/>
              <a:t> </a:t>
            </a:r>
            <a:r>
              <a:rPr lang="nl-BE" dirty="0" err="1"/>
              <a:t>molecular</a:t>
            </a:r>
            <a:r>
              <a:rPr lang="nl-BE" dirty="0"/>
              <a:t>  </a:t>
            </a:r>
            <a:r>
              <a:rPr lang="nl-BE" dirty="0" err="1"/>
              <a:t>epidemiological</a:t>
            </a:r>
            <a:r>
              <a:rPr lang="nl-BE" dirty="0"/>
              <a:t> studies.  </a:t>
            </a:r>
            <a:r>
              <a:rPr lang="nl-BE" dirty="0">
                <a:solidFill>
                  <a:srgbClr val="FF0000"/>
                </a:solidFill>
              </a:rPr>
              <a:t>The HPV- </a:t>
            </a:r>
            <a:r>
              <a:rPr lang="nl-BE" dirty="0" err="1">
                <a:solidFill>
                  <a:srgbClr val="FF0000"/>
                </a:solidFill>
              </a:rPr>
              <a:t>negative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fraction</a:t>
            </a:r>
            <a:r>
              <a:rPr lang="nl-BE" dirty="0">
                <a:solidFill>
                  <a:srgbClr val="FF0000"/>
                </a:solidFill>
              </a:rPr>
              <a:t>  </a:t>
            </a:r>
            <a:r>
              <a:rPr lang="nl-BE" dirty="0" err="1">
                <a:solidFill>
                  <a:srgbClr val="FF0000"/>
                </a:solidFill>
              </a:rPr>
              <a:t>reported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by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several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laboratories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varies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between</a:t>
            </a:r>
            <a:r>
              <a:rPr lang="nl-BE" dirty="0">
                <a:solidFill>
                  <a:srgbClr val="FF0000"/>
                </a:solidFill>
              </a:rPr>
              <a:t> 0.03 </a:t>
            </a:r>
            <a:r>
              <a:rPr lang="nl-BE" dirty="0" err="1">
                <a:solidFill>
                  <a:srgbClr val="FF0000"/>
                </a:solidFill>
              </a:rPr>
              <a:t>and</a:t>
            </a:r>
            <a:r>
              <a:rPr lang="nl-BE" dirty="0">
                <a:solidFill>
                  <a:srgbClr val="FF0000"/>
                </a:solidFill>
              </a:rPr>
              <a:t> 15%. (</a:t>
            </a:r>
            <a:r>
              <a:rPr lang="nl-BE" dirty="0" err="1">
                <a:solidFill>
                  <a:srgbClr val="FF0000"/>
                </a:solidFill>
              </a:rPr>
              <a:t>Working</a:t>
            </a:r>
            <a:r>
              <a:rPr lang="nl-BE" dirty="0">
                <a:solidFill>
                  <a:srgbClr val="FF0000"/>
                </a:solidFill>
              </a:rPr>
              <a:t> Group </a:t>
            </a:r>
            <a:r>
              <a:rPr lang="nl-BE" dirty="0" err="1">
                <a:solidFill>
                  <a:srgbClr val="FF0000"/>
                </a:solidFill>
              </a:rPr>
              <a:t>from</a:t>
            </a:r>
            <a:r>
              <a:rPr lang="nl-BE" dirty="0">
                <a:solidFill>
                  <a:srgbClr val="FF0000"/>
                </a:solidFill>
              </a:rPr>
              <a:t> HPV </a:t>
            </a:r>
            <a:r>
              <a:rPr lang="nl-BE" dirty="0" err="1">
                <a:solidFill>
                  <a:srgbClr val="FF0000"/>
                </a:solidFill>
              </a:rPr>
              <a:t>Laboratory</a:t>
            </a:r>
            <a:r>
              <a:rPr lang="nl-BE" dirty="0">
                <a:solidFill>
                  <a:srgbClr val="FF0000"/>
                </a:solidFill>
              </a:rPr>
              <a:t> Network- WHO- </a:t>
            </a:r>
            <a:r>
              <a:rPr lang="nl-BE" dirty="0" err="1">
                <a:solidFill>
                  <a:srgbClr val="FF0000"/>
                </a:solidFill>
              </a:rPr>
              <a:t>Dillner</a:t>
            </a:r>
            <a:r>
              <a:rPr lang="nl-BE" dirty="0">
                <a:solidFill>
                  <a:srgbClr val="FF0000"/>
                </a:solidFill>
              </a:rPr>
              <a:t> 2023, </a:t>
            </a:r>
            <a:r>
              <a:rPr lang="nl-BE" dirty="0" err="1">
                <a:solidFill>
                  <a:srgbClr val="FF0000"/>
                </a:solidFill>
              </a:rPr>
              <a:t>submitted</a:t>
            </a:r>
            <a:r>
              <a:rPr lang="nl-BE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nl-BE" dirty="0"/>
              <a:t>It </a:t>
            </a:r>
            <a:r>
              <a:rPr lang="nl-BE" dirty="0" err="1"/>
              <a:t>depended</a:t>
            </a:r>
            <a:r>
              <a:rPr lang="nl-BE" dirty="0"/>
              <a:t> on </a:t>
            </a:r>
            <a:r>
              <a:rPr lang="nl-BE" dirty="0" err="1"/>
              <a:t>several</a:t>
            </a:r>
            <a:r>
              <a:rPr lang="nl-BE" dirty="0"/>
              <a:t> </a:t>
            </a:r>
            <a:r>
              <a:rPr lang="nl-BE" dirty="0" err="1"/>
              <a:t>reasons</a:t>
            </a:r>
            <a:r>
              <a:rPr lang="nl-BE" dirty="0"/>
              <a:t>: </a:t>
            </a:r>
            <a:r>
              <a:rPr lang="nl-BE" u="sng" dirty="0"/>
              <a:t>pre-</a:t>
            </a:r>
            <a:r>
              <a:rPr lang="nl-BE" u="sng" dirty="0" err="1"/>
              <a:t>analytical</a:t>
            </a:r>
            <a:r>
              <a:rPr lang="nl-BE" u="sng" dirty="0"/>
              <a:t> </a:t>
            </a:r>
            <a:r>
              <a:rPr lang="nl-BE" dirty="0"/>
              <a:t>(</a:t>
            </a:r>
            <a:r>
              <a:rPr lang="nl-BE" dirty="0" err="1"/>
              <a:t>fixation</a:t>
            </a:r>
            <a:r>
              <a:rPr lang="nl-BE" dirty="0"/>
              <a:t>, </a:t>
            </a:r>
            <a:r>
              <a:rPr lang="nl-BE" dirty="0" err="1"/>
              <a:t>necrosis</a:t>
            </a:r>
            <a:r>
              <a:rPr lang="nl-BE" dirty="0"/>
              <a:t>, bad sampling, few </a:t>
            </a:r>
            <a:r>
              <a:rPr lang="nl-BE" dirty="0" err="1"/>
              <a:t>atypical</a:t>
            </a:r>
            <a:r>
              <a:rPr lang="nl-BE" dirty="0"/>
              <a:t> </a:t>
            </a:r>
            <a:r>
              <a:rPr lang="nl-BE" dirty="0" err="1"/>
              <a:t>cells</a:t>
            </a:r>
            <a:r>
              <a:rPr lang="nl-BE" dirty="0"/>
              <a:t>), </a:t>
            </a:r>
            <a:r>
              <a:rPr lang="nl-BE" u="sng" dirty="0" err="1"/>
              <a:t>cytological</a:t>
            </a:r>
            <a:r>
              <a:rPr lang="nl-BE" u="sng" dirty="0"/>
              <a:t> </a:t>
            </a:r>
            <a:r>
              <a:rPr lang="nl-BE" u="sng" dirty="0" err="1"/>
              <a:t>misinterpretation</a:t>
            </a:r>
            <a:r>
              <a:rPr lang="nl-BE" dirty="0"/>
              <a:t>( </a:t>
            </a:r>
            <a:r>
              <a:rPr lang="nl-BE" dirty="0" err="1"/>
              <a:t>endometrial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</a:t>
            </a:r>
            <a:r>
              <a:rPr lang="nl-BE" dirty="0" err="1"/>
              <a:t>misclassified</a:t>
            </a:r>
            <a:r>
              <a:rPr lang="nl-BE" dirty="0"/>
              <a:t> as </a:t>
            </a:r>
            <a:r>
              <a:rPr lang="nl-BE" dirty="0" err="1"/>
              <a:t>endocervical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, </a:t>
            </a:r>
            <a:r>
              <a:rPr lang="nl-BE" dirty="0" err="1"/>
              <a:t>misinterpretation</a:t>
            </a:r>
            <a:r>
              <a:rPr lang="nl-BE" dirty="0"/>
              <a:t> of </a:t>
            </a:r>
            <a:r>
              <a:rPr lang="nl-BE" dirty="0" err="1"/>
              <a:t>reactive</a:t>
            </a:r>
            <a:r>
              <a:rPr lang="nl-BE" dirty="0"/>
              <a:t>, </a:t>
            </a:r>
            <a:r>
              <a:rPr lang="nl-BE" dirty="0" err="1"/>
              <a:t>inflammatory</a:t>
            </a:r>
            <a:r>
              <a:rPr lang="nl-BE" dirty="0"/>
              <a:t> or </a:t>
            </a:r>
            <a:r>
              <a:rPr lang="nl-BE" dirty="0" err="1"/>
              <a:t>atrophic</a:t>
            </a:r>
            <a:r>
              <a:rPr lang="nl-BE" dirty="0"/>
              <a:t> changes as HSIL), </a:t>
            </a:r>
            <a:r>
              <a:rPr lang="nl-BE" u="sng" dirty="0"/>
              <a:t>assay- </a:t>
            </a:r>
            <a:r>
              <a:rPr lang="nl-BE" u="sng" dirty="0" err="1"/>
              <a:t>related</a:t>
            </a:r>
            <a:r>
              <a:rPr lang="nl-BE" u="sng" dirty="0"/>
              <a:t> issues </a:t>
            </a:r>
            <a:r>
              <a:rPr lang="nl-BE" dirty="0"/>
              <a:t>(</a:t>
            </a:r>
            <a:r>
              <a:rPr lang="nl-BE" dirty="0" err="1"/>
              <a:t>suboptimal</a:t>
            </a:r>
            <a:r>
              <a:rPr lang="nl-BE" dirty="0"/>
              <a:t> </a:t>
            </a:r>
            <a:r>
              <a:rPr lang="nl-BE" dirty="0" err="1"/>
              <a:t>extraction</a:t>
            </a:r>
            <a:r>
              <a:rPr lang="nl-BE" dirty="0"/>
              <a:t>, HPV </a:t>
            </a:r>
            <a:r>
              <a:rPr lang="nl-BE" dirty="0" err="1"/>
              <a:t>genotypes</a:t>
            </a:r>
            <a:r>
              <a:rPr lang="nl-BE" dirty="0"/>
              <a:t> present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lesion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covered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HPV assay, HPV </a:t>
            </a:r>
            <a:r>
              <a:rPr lang="nl-BE" dirty="0" err="1"/>
              <a:t>region</a:t>
            </a:r>
            <a:r>
              <a:rPr lang="nl-BE" dirty="0"/>
              <a:t> </a:t>
            </a:r>
            <a:r>
              <a:rPr lang="nl-BE" dirty="0" err="1"/>
              <a:t>targeted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assay no </a:t>
            </a:r>
            <a:r>
              <a:rPr lang="nl-BE" dirty="0" err="1"/>
              <a:t>longer</a:t>
            </a:r>
            <a:r>
              <a:rPr lang="nl-BE" dirty="0"/>
              <a:t> present or variant nucleotide </a:t>
            </a:r>
            <a:r>
              <a:rPr lang="nl-BE" dirty="0" err="1"/>
              <a:t>substitutions</a:t>
            </a:r>
            <a:r>
              <a:rPr lang="nl-BE" dirty="0"/>
              <a:t> affecting efficiency of </a:t>
            </a:r>
            <a:r>
              <a:rPr lang="nl-BE" dirty="0" err="1"/>
              <a:t>detection</a:t>
            </a:r>
            <a:r>
              <a:rPr lang="nl-BE" dirty="0"/>
              <a:t>), </a:t>
            </a:r>
            <a:r>
              <a:rPr lang="nl-BE" u="sng" dirty="0" err="1"/>
              <a:t>true</a:t>
            </a:r>
            <a:r>
              <a:rPr lang="nl-BE" u="sng" dirty="0"/>
              <a:t> HPV </a:t>
            </a:r>
            <a:r>
              <a:rPr lang="nl-BE" u="sng" dirty="0" err="1"/>
              <a:t>negativity</a:t>
            </a:r>
            <a:r>
              <a:rPr lang="nl-BE" u="sng" dirty="0"/>
              <a:t> </a:t>
            </a:r>
            <a:r>
              <a:rPr lang="nl-BE" dirty="0"/>
              <a:t>(HPV clearance </a:t>
            </a:r>
            <a:r>
              <a:rPr lang="nl-BE" dirty="0" err="1"/>
              <a:t>before</a:t>
            </a:r>
            <a:r>
              <a:rPr lang="nl-BE" dirty="0"/>
              <a:t> </a:t>
            </a:r>
            <a:r>
              <a:rPr lang="nl-BE" dirty="0" err="1"/>
              <a:t>lesion</a:t>
            </a:r>
            <a:r>
              <a:rPr lang="nl-BE" dirty="0"/>
              <a:t> clearance HSIL, </a:t>
            </a:r>
            <a:r>
              <a:rPr lang="nl-BE" dirty="0" err="1"/>
              <a:t>lesions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have lost HPV (hit </a:t>
            </a:r>
            <a:r>
              <a:rPr lang="nl-BE" dirty="0" err="1"/>
              <a:t>and</a:t>
            </a:r>
            <a:r>
              <a:rPr lang="nl-BE" dirty="0"/>
              <a:t> run hypothesis,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cancers</a:t>
            </a:r>
            <a:r>
              <a:rPr lang="nl-BE" dirty="0"/>
              <a:t> with different </a:t>
            </a:r>
            <a:r>
              <a:rPr lang="nl-BE" dirty="0" err="1"/>
              <a:t>oncogenic</a:t>
            </a:r>
            <a:r>
              <a:rPr lang="nl-BE" dirty="0"/>
              <a:t> </a:t>
            </a:r>
            <a:r>
              <a:rPr lang="nl-BE" dirty="0" err="1"/>
              <a:t>pathway</a:t>
            </a:r>
            <a:r>
              <a:rPr lang="nl-BE" dirty="0"/>
              <a:t> independent of HPV) </a:t>
            </a:r>
            <a:r>
              <a:rPr lang="nl-BE" dirty="0">
                <a:solidFill>
                  <a:srgbClr val="FF0000"/>
                </a:solidFill>
              </a:rPr>
              <a:t>(</a:t>
            </a:r>
            <a:r>
              <a:rPr lang="nl-BE" dirty="0" err="1">
                <a:solidFill>
                  <a:srgbClr val="FF0000"/>
                </a:solidFill>
              </a:rPr>
              <a:t>Working</a:t>
            </a:r>
            <a:r>
              <a:rPr lang="nl-BE" dirty="0">
                <a:solidFill>
                  <a:srgbClr val="FF0000"/>
                </a:solidFill>
              </a:rPr>
              <a:t> Group </a:t>
            </a:r>
            <a:r>
              <a:rPr lang="nl-BE" dirty="0" err="1">
                <a:solidFill>
                  <a:srgbClr val="FF0000"/>
                </a:solidFill>
              </a:rPr>
              <a:t>from</a:t>
            </a:r>
            <a:r>
              <a:rPr lang="nl-BE" dirty="0">
                <a:solidFill>
                  <a:srgbClr val="FF0000"/>
                </a:solidFill>
              </a:rPr>
              <a:t> HPV </a:t>
            </a:r>
            <a:r>
              <a:rPr lang="nl-BE" dirty="0" err="1">
                <a:solidFill>
                  <a:srgbClr val="FF0000"/>
                </a:solidFill>
              </a:rPr>
              <a:t>Laboratory</a:t>
            </a:r>
            <a:r>
              <a:rPr lang="nl-BE" dirty="0">
                <a:solidFill>
                  <a:srgbClr val="FF0000"/>
                </a:solidFill>
              </a:rPr>
              <a:t> Network- WHO- </a:t>
            </a:r>
            <a:r>
              <a:rPr lang="nl-BE" dirty="0" err="1">
                <a:solidFill>
                  <a:srgbClr val="FF0000"/>
                </a:solidFill>
              </a:rPr>
              <a:t>Dillner</a:t>
            </a:r>
            <a:r>
              <a:rPr lang="nl-BE" dirty="0">
                <a:solidFill>
                  <a:srgbClr val="FF0000"/>
                </a:solidFill>
              </a:rPr>
              <a:t> 2023, </a:t>
            </a:r>
            <a:r>
              <a:rPr lang="nl-BE" dirty="0" err="1">
                <a:solidFill>
                  <a:srgbClr val="FF0000"/>
                </a:solidFill>
              </a:rPr>
              <a:t>submitted</a:t>
            </a:r>
            <a:r>
              <a:rPr lang="nl-BE" dirty="0">
                <a:solidFill>
                  <a:srgbClr val="FF0000"/>
                </a:solidFill>
              </a:rPr>
              <a:t>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0514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0F00733-B32C-24C0-8F76-D481AFC6A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Arguments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prevention </a:t>
            </a:r>
            <a:r>
              <a:rPr lang="nl-BE" dirty="0" err="1"/>
              <a:t>strategy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3F65513-A50C-3C38-DA74-A45996F63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BE" u="sng" dirty="0" err="1">
                <a:solidFill>
                  <a:srgbClr val="FF0000"/>
                </a:solidFill>
              </a:rPr>
              <a:t>Cost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nl-BE" dirty="0"/>
              <a:t>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actual</a:t>
            </a:r>
            <a:r>
              <a:rPr lang="nl-BE" dirty="0"/>
              <a:t> </a:t>
            </a:r>
            <a:r>
              <a:rPr lang="nl-BE" dirty="0" err="1"/>
              <a:t>strategy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government</a:t>
            </a:r>
            <a:r>
              <a:rPr lang="nl-BE" dirty="0"/>
              <a:t> </a:t>
            </a:r>
            <a:r>
              <a:rPr lang="nl-BE" dirty="0" err="1"/>
              <a:t>pays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prevention of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27 </a:t>
            </a:r>
            <a:r>
              <a:rPr lang="nl-BE" dirty="0" err="1"/>
              <a:t>million</a:t>
            </a:r>
            <a:r>
              <a:rPr lang="nl-BE" dirty="0"/>
              <a:t> Euro. </a:t>
            </a:r>
            <a:r>
              <a:rPr lang="nl-BE" dirty="0" err="1"/>
              <a:t>Implementation</a:t>
            </a:r>
            <a:r>
              <a:rPr lang="nl-BE" dirty="0"/>
              <a:t> of </a:t>
            </a:r>
            <a:r>
              <a:rPr lang="nl-BE" dirty="0" err="1"/>
              <a:t>primary</a:t>
            </a:r>
            <a:r>
              <a:rPr lang="nl-BE" dirty="0"/>
              <a:t> HPV screening </a:t>
            </a:r>
            <a:r>
              <a:rPr lang="nl-BE" dirty="0" err="1"/>
              <a:t>will</a:t>
            </a:r>
            <a:r>
              <a:rPr lang="nl-BE" dirty="0"/>
              <a:t>  lead </a:t>
            </a:r>
            <a:r>
              <a:rPr lang="nl-BE" dirty="0" err="1"/>
              <a:t>to</a:t>
            </a:r>
            <a:r>
              <a:rPr lang="nl-BE" dirty="0"/>
              <a:t> a </a:t>
            </a:r>
            <a:r>
              <a:rPr lang="nl-BE" dirty="0" err="1"/>
              <a:t>cost</a:t>
            </a:r>
            <a:r>
              <a:rPr lang="nl-BE" dirty="0"/>
              <a:t> of 40 </a:t>
            </a:r>
            <a:r>
              <a:rPr lang="nl-BE" dirty="0" err="1"/>
              <a:t>million</a:t>
            </a:r>
            <a:r>
              <a:rPr lang="nl-BE" dirty="0"/>
              <a:t> euro,</a:t>
            </a:r>
          </a:p>
          <a:p>
            <a:pPr marL="0" indent="0">
              <a:buNone/>
            </a:pPr>
            <a:r>
              <a:rPr lang="nl-BE" dirty="0"/>
              <a:t>Health </a:t>
            </a:r>
            <a:r>
              <a:rPr lang="nl-BE" dirty="0" err="1"/>
              <a:t>Economic</a:t>
            </a:r>
            <a:r>
              <a:rPr lang="nl-BE" dirty="0"/>
              <a:t> </a:t>
            </a:r>
            <a:r>
              <a:rPr lang="nl-BE" dirty="0" err="1"/>
              <a:t>Modeling</a:t>
            </a:r>
            <a:r>
              <a:rPr lang="nl-BE" dirty="0"/>
              <a:t> </a:t>
            </a:r>
            <a:r>
              <a:rPr lang="nl-BE" dirty="0" err="1"/>
              <a:t>study</a:t>
            </a:r>
            <a:r>
              <a:rPr lang="nl-BE" dirty="0"/>
              <a:t> (HE- </a:t>
            </a:r>
            <a:r>
              <a:rPr lang="nl-BE" dirty="0" err="1"/>
              <a:t>study</a:t>
            </a:r>
            <a:r>
              <a:rPr lang="nl-BE" dirty="0"/>
              <a:t>) has </a:t>
            </a:r>
            <a:r>
              <a:rPr lang="nl-BE" dirty="0" err="1"/>
              <a:t>shown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primary</a:t>
            </a:r>
            <a:r>
              <a:rPr lang="nl-BE" dirty="0"/>
              <a:t> HPV screening  + co-</a:t>
            </a:r>
            <a:r>
              <a:rPr lang="nl-BE" dirty="0" err="1"/>
              <a:t>testing</a:t>
            </a:r>
            <a:r>
              <a:rPr lang="nl-BE" dirty="0"/>
              <a:t>:</a:t>
            </a:r>
          </a:p>
          <a:p>
            <a:pPr marL="0" indent="0">
              <a:buNone/>
            </a:pPr>
            <a:r>
              <a:rPr lang="nl-BE" dirty="0"/>
              <a:t>	*  </a:t>
            </a:r>
            <a:r>
              <a:rPr lang="nl-BE" dirty="0" err="1"/>
              <a:t>result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detection</a:t>
            </a:r>
            <a:r>
              <a:rPr lang="nl-BE" dirty="0"/>
              <a:t> of 8573 CIN 2 </a:t>
            </a:r>
            <a:r>
              <a:rPr lang="nl-BE" dirty="0" err="1"/>
              <a:t>and</a:t>
            </a:r>
            <a:r>
              <a:rPr lang="nl-BE" dirty="0"/>
              <a:t> 6597 CIN 3  </a:t>
            </a:r>
            <a:r>
              <a:rPr lang="nl-BE" dirty="0" err="1"/>
              <a:t>whereas</a:t>
            </a:r>
            <a:r>
              <a:rPr lang="nl-BE" dirty="0"/>
              <a:t> </a:t>
            </a:r>
            <a:r>
              <a:rPr lang="nl-BE" dirty="0" err="1">
                <a:solidFill>
                  <a:srgbClr val="FF0000"/>
                </a:solidFill>
              </a:rPr>
              <a:t>by</a:t>
            </a:r>
            <a:r>
              <a:rPr lang="nl-BE" dirty="0">
                <a:solidFill>
                  <a:srgbClr val="FF0000"/>
                </a:solidFill>
              </a:rPr>
              <a:t> co-</a:t>
            </a:r>
            <a:r>
              <a:rPr lang="nl-BE" dirty="0" err="1">
                <a:solidFill>
                  <a:srgbClr val="FF0000"/>
                </a:solidFill>
              </a:rPr>
              <a:t>testing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number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increase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10924 CIN 2 </a:t>
            </a:r>
            <a:r>
              <a:rPr lang="nl-BE" dirty="0" err="1"/>
              <a:t>and</a:t>
            </a:r>
            <a:r>
              <a:rPr lang="nl-BE" dirty="0"/>
              <a:t> 8199 CIN 3 cases</a:t>
            </a:r>
          </a:p>
          <a:p>
            <a:pPr marL="0" indent="0">
              <a:buNone/>
            </a:pPr>
            <a:r>
              <a:rPr lang="nl-BE" dirty="0"/>
              <a:t>	* </a:t>
            </a:r>
            <a:r>
              <a:rPr lang="nl-BE" dirty="0" err="1"/>
              <a:t>cost</a:t>
            </a:r>
            <a:r>
              <a:rPr lang="nl-BE" dirty="0"/>
              <a:t> 7650 Euro /CIN 2 case versus 5380 Euro with co- </a:t>
            </a:r>
            <a:r>
              <a:rPr lang="nl-BE" dirty="0" err="1"/>
              <a:t>testing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	   </a:t>
            </a:r>
            <a:r>
              <a:rPr lang="nl-BE" dirty="0" err="1"/>
              <a:t>cost</a:t>
            </a:r>
            <a:r>
              <a:rPr lang="nl-BE" dirty="0"/>
              <a:t> 9942 Euro/CIN 3 case versus  7169 Euro with co- </a:t>
            </a:r>
            <a:r>
              <a:rPr lang="nl-BE" dirty="0" err="1"/>
              <a:t>testing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9520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1D504A0-3225-D94E-F653-C53E6FDD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Arguments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Cervical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prevention </a:t>
            </a:r>
            <a:r>
              <a:rPr lang="nl-BE" dirty="0" err="1"/>
              <a:t>strategy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15D6EBD-3B6F-3A67-3879-A88A988E4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u="sng" dirty="0" err="1">
                <a:solidFill>
                  <a:srgbClr val="FF0000"/>
                </a:solidFill>
              </a:rPr>
              <a:t>Mental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and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socio</a:t>
            </a:r>
            <a:r>
              <a:rPr lang="nl-BE" u="sng" dirty="0">
                <a:solidFill>
                  <a:srgbClr val="FF0000"/>
                </a:solidFill>
              </a:rPr>
              <a:t>- </a:t>
            </a:r>
            <a:r>
              <a:rPr lang="nl-BE" u="sng" dirty="0" err="1">
                <a:solidFill>
                  <a:srgbClr val="FF0000"/>
                </a:solidFill>
              </a:rPr>
              <a:t>economic</a:t>
            </a:r>
            <a:r>
              <a:rPr lang="nl-BE" u="sng" dirty="0">
                <a:solidFill>
                  <a:srgbClr val="FF0000"/>
                </a:solidFill>
              </a:rPr>
              <a:t> stress </a:t>
            </a:r>
            <a:r>
              <a:rPr lang="nl-BE" u="sng" dirty="0" err="1">
                <a:solidFill>
                  <a:srgbClr val="FF0000"/>
                </a:solidFill>
              </a:rPr>
              <a:t>for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the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u="sng" dirty="0" err="1">
                <a:solidFill>
                  <a:srgbClr val="FF0000"/>
                </a:solidFill>
              </a:rPr>
              <a:t>women</a:t>
            </a:r>
            <a:endParaRPr lang="nl-BE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BE" dirty="0"/>
              <a:t>Stress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women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HPVHR is </a:t>
            </a:r>
            <a:r>
              <a:rPr lang="nl-BE" dirty="0" err="1"/>
              <a:t>positive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induce</a:t>
            </a:r>
            <a:r>
              <a:rPr lang="nl-BE" dirty="0"/>
              <a:t> </a:t>
            </a:r>
            <a:r>
              <a:rPr lang="nl-BE" dirty="0" err="1"/>
              <a:t>higher</a:t>
            </a:r>
            <a:r>
              <a:rPr lang="nl-BE" dirty="0"/>
              <a:t> </a:t>
            </a:r>
            <a:r>
              <a:rPr lang="nl-BE" dirty="0" err="1"/>
              <a:t>costs</a:t>
            </a:r>
            <a:r>
              <a:rPr lang="nl-BE" dirty="0"/>
              <a:t> as more </a:t>
            </a:r>
            <a:r>
              <a:rPr lang="nl-BE" dirty="0" err="1"/>
              <a:t>women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attend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gynecologist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colposcopy</a:t>
            </a:r>
            <a:r>
              <a:rPr lang="nl-BE" dirty="0"/>
              <a:t> in search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certainty</a:t>
            </a:r>
            <a:r>
              <a:rPr lang="nl-BE" dirty="0"/>
              <a:t>.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increase</a:t>
            </a:r>
            <a:r>
              <a:rPr lang="nl-BE" dirty="0"/>
              <a:t> these </a:t>
            </a:r>
            <a:r>
              <a:rPr lang="nl-BE" dirty="0" err="1"/>
              <a:t>costs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government</a:t>
            </a:r>
            <a:r>
              <a:rPr lang="nl-BE" dirty="0"/>
              <a:t>. </a:t>
            </a:r>
          </a:p>
          <a:p>
            <a:pPr marL="0" indent="0">
              <a:buNone/>
            </a:pPr>
            <a:r>
              <a:rPr lang="nl-BE" dirty="0" err="1"/>
              <a:t>Women</a:t>
            </a:r>
            <a:r>
              <a:rPr lang="nl-BE" dirty="0"/>
              <a:t> are </a:t>
            </a:r>
            <a:r>
              <a:rPr lang="nl-BE" dirty="0" err="1"/>
              <a:t>confronted</a:t>
            </a:r>
            <a:r>
              <a:rPr lang="nl-BE" dirty="0"/>
              <a:t> with a </a:t>
            </a:r>
            <a:r>
              <a:rPr lang="nl-BE" dirty="0" err="1"/>
              <a:t>changed</a:t>
            </a:r>
            <a:r>
              <a:rPr lang="nl-BE" dirty="0"/>
              <a:t> </a:t>
            </a:r>
            <a:r>
              <a:rPr lang="nl-BE" dirty="0" err="1"/>
              <a:t>schedule</a:t>
            </a:r>
            <a:r>
              <a:rPr lang="nl-BE" dirty="0"/>
              <a:t> of </a:t>
            </a:r>
            <a:r>
              <a:rPr lang="nl-BE" dirty="0" err="1"/>
              <a:t>having</a:t>
            </a:r>
            <a:r>
              <a:rPr lang="nl-BE" dirty="0"/>
              <a:t> a </a:t>
            </a:r>
            <a:r>
              <a:rPr lang="nl-BE" dirty="0" err="1"/>
              <a:t>cytology</a:t>
            </a:r>
            <a:r>
              <a:rPr lang="nl-BE" dirty="0"/>
              <a:t> check – up </a:t>
            </a:r>
            <a:r>
              <a:rPr lang="nl-BE" dirty="0" err="1"/>
              <a:t>after</a:t>
            </a:r>
            <a:r>
              <a:rPr lang="nl-BE" dirty="0"/>
              <a:t> 5 </a:t>
            </a:r>
            <a:r>
              <a:rPr lang="nl-BE" dirty="0" err="1"/>
              <a:t>years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fear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have </a:t>
            </a:r>
            <a:r>
              <a:rPr lang="nl-BE" dirty="0" err="1"/>
              <a:t>developed</a:t>
            </a:r>
            <a:r>
              <a:rPr lang="nl-BE" dirty="0"/>
              <a:t> a </a:t>
            </a:r>
            <a:r>
              <a:rPr lang="nl-BE" dirty="0" err="1"/>
              <a:t>cancer</a:t>
            </a:r>
            <a:r>
              <a:rPr lang="nl-BE" dirty="0"/>
              <a:t> </a:t>
            </a:r>
            <a:r>
              <a:rPr lang="nl-BE" dirty="0" err="1"/>
              <a:t>during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period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More out- pocket </a:t>
            </a:r>
            <a:r>
              <a:rPr lang="nl-BE" dirty="0" err="1"/>
              <a:t>costs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women</a:t>
            </a:r>
            <a:r>
              <a:rPr lang="nl-BE" dirty="0"/>
              <a:t> </a:t>
            </a:r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they</a:t>
            </a:r>
            <a:r>
              <a:rPr lang="nl-BE" dirty="0"/>
              <a:t> want  </a:t>
            </a:r>
            <a:r>
              <a:rPr lang="nl-BE" dirty="0" err="1"/>
              <a:t>any</a:t>
            </a:r>
            <a:r>
              <a:rPr lang="nl-BE" dirty="0"/>
              <a:t> </a:t>
            </a:r>
            <a:r>
              <a:rPr lang="nl-BE" dirty="0" err="1"/>
              <a:t>reassurance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their</a:t>
            </a:r>
            <a:r>
              <a:rPr lang="nl-BE" dirty="0"/>
              <a:t> </a:t>
            </a:r>
            <a:r>
              <a:rPr lang="nl-BE"/>
              <a:t>doctor..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214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2B31CA-94CD-4E2D-1FF8-90EF5723A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13" y="1458895"/>
            <a:ext cx="6983016" cy="5194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8B5A62-B581-9863-96FD-377800CA86BA}"/>
              </a:ext>
            </a:extLst>
          </p:cNvPr>
          <p:cNvSpPr txBox="1"/>
          <p:nvPr/>
        </p:nvSpPr>
        <p:spPr>
          <a:xfrm>
            <a:off x="533414" y="270173"/>
            <a:ext cx="6803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Bierstadt" panose="020B0004020202020204" pitchFamily="34" charset="0"/>
              </a:rPr>
              <a:t>Introduction</a:t>
            </a:r>
            <a:r>
              <a:rPr lang="en-US" sz="2400">
                <a:solidFill>
                  <a:srgbClr val="FF0000"/>
                </a:solidFill>
                <a:latin typeface="Bierstadt" panose="020B0004020202020204" pitchFamily="34" charset="0"/>
              </a:rPr>
              <a:t>: HPV virology</a:t>
            </a:r>
            <a:endParaRPr lang="en-US" sz="2400" dirty="0">
              <a:solidFill>
                <a:srgbClr val="FF0000"/>
              </a:solidFill>
              <a:latin typeface="Bierstadt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AD52D3-5A26-AFCB-4E49-FA98DA857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9" b="91918" l="2739" r="89959">
                        <a14:foregroundMark x1="23651" y1="9667" x2="23651" y2="9667"/>
                        <a14:foregroundMark x1="25726" y1="9509" x2="25726" y2="9509"/>
                        <a14:foregroundMark x1="26888" y1="91918" x2="26888" y2="91918"/>
                        <a14:foregroundMark x1="9544" y1="75911" x2="9544" y2="75911"/>
                        <a14:foregroundMark x1="6888" y1="67353" x2="6888" y2="67353"/>
                        <a14:foregroundMark x1="3651" y1="61648" x2="3651" y2="61648"/>
                        <a14:foregroundMark x1="3320" y1="51189" x2="3320" y2="51189"/>
                        <a14:foregroundMark x1="2905" y1="47861" x2="2905" y2="47861"/>
                        <a14:foregroundMark x1="2739" y1="51823" x2="2739" y2="51823"/>
                        <a14:backgroundMark x1="47469" y1="67829" x2="63237" y2="66086"/>
                        <a14:backgroundMark x1="60498" y1="65769" x2="43817" y2="77655"/>
                        <a14:backgroundMark x1="46224" y1="68463" x2="45228" y2="70365"/>
                        <a14:backgroundMark x1="42158" y1="68938" x2="42158" y2="68938"/>
                        <a14:backgroundMark x1="43568" y1="69255" x2="46307" y2="69255"/>
                      </a14:backgroundRemoval>
                    </a14:imgEffect>
                  </a14:imgLayer>
                </a14:imgProps>
              </a:ext>
            </a:extLst>
          </a:blip>
          <a:srcRect r="49223"/>
          <a:stretch/>
        </p:blipFill>
        <p:spPr>
          <a:xfrm rot="5400000">
            <a:off x="7650033" y="1586607"/>
            <a:ext cx="2832154" cy="29207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D7B101E-BA26-5048-FA52-050CBF2168CC}"/>
              </a:ext>
            </a:extLst>
          </p:cNvPr>
          <p:cNvCxnSpPr>
            <a:cxnSpLocks/>
          </p:cNvCxnSpPr>
          <p:nvPr/>
        </p:nvCxnSpPr>
        <p:spPr>
          <a:xfrm>
            <a:off x="8510551" y="3669811"/>
            <a:ext cx="0" cy="8219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1FA9A58-4C96-AD5B-D58B-2710E0529CDB}"/>
              </a:ext>
            </a:extLst>
          </p:cNvPr>
          <p:cNvCxnSpPr/>
          <p:nvPr/>
        </p:nvCxnSpPr>
        <p:spPr>
          <a:xfrm>
            <a:off x="9090216" y="4026397"/>
            <a:ext cx="0" cy="10298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4DC38BE-2FB7-2BAE-166B-25C77681720E}"/>
              </a:ext>
            </a:extLst>
          </p:cNvPr>
          <p:cNvCxnSpPr>
            <a:cxnSpLocks/>
          </p:cNvCxnSpPr>
          <p:nvPr/>
        </p:nvCxnSpPr>
        <p:spPr>
          <a:xfrm>
            <a:off x="9340271" y="3908818"/>
            <a:ext cx="0" cy="16019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0E74C2E-6099-6552-9484-ACDD5B64BF40}"/>
              </a:ext>
            </a:extLst>
          </p:cNvPr>
          <p:cNvCxnSpPr>
            <a:cxnSpLocks/>
          </p:cNvCxnSpPr>
          <p:nvPr/>
        </p:nvCxnSpPr>
        <p:spPr>
          <a:xfrm>
            <a:off x="9590325" y="4026397"/>
            <a:ext cx="0" cy="93067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C73A6C-6E5B-FCD9-85B1-9E0E08929E43}"/>
              </a:ext>
            </a:extLst>
          </p:cNvPr>
          <p:cNvSpPr txBox="1"/>
          <p:nvPr/>
        </p:nvSpPr>
        <p:spPr>
          <a:xfrm>
            <a:off x="6970853" y="4541302"/>
            <a:ext cx="194743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algn="r"/>
            <a:r>
              <a:rPr lang="en-US" sz="1050" dirty="0">
                <a:solidFill>
                  <a:schemeClr val="tx2"/>
                </a:solidFill>
              </a:rPr>
              <a:t>Circular genomic DNA</a:t>
            </a:r>
            <a:r>
              <a:rPr lang="nl-NL" sz="1050" dirty="0"/>
              <a:t> </a:t>
            </a:r>
          </a:p>
          <a:p>
            <a:pPr lvl="1" algn="r"/>
            <a:r>
              <a:rPr lang="nl-NL" sz="1050" dirty="0"/>
              <a:t>9 </a:t>
            </a:r>
            <a:r>
              <a:rPr lang="nl-NL" sz="1050" dirty="0" err="1"/>
              <a:t>genes</a:t>
            </a:r>
            <a:r>
              <a:rPr lang="nl-NL" sz="1050" dirty="0"/>
              <a:t> (E &amp; L)</a:t>
            </a:r>
          </a:p>
          <a:p>
            <a:pPr algn="r"/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2E5674E-CF2E-22DA-3283-B3236EC14545}"/>
              </a:ext>
            </a:extLst>
          </p:cNvPr>
          <p:cNvSpPr txBox="1"/>
          <p:nvPr/>
        </p:nvSpPr>
        <p:spPr>
          <a:xfrm>
            <a:off x="7827425" y="5092288"/>
            <a:ext cx="1359119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algn="r"/>
            <a:r>
              <a:rPr lang="nl-BE" sz="1050" dirty="0" err="1">
                <a:solidFill>
                  <a:schemeClr val="tx2"/>
                </a:solidFill>
              </a:rPr>
              <a:t>Capside</a:t>
            </a:r>
            <a:r>
              <a:rPr lang="nl-BE" sz="1050" dirty="0">
                <a:solidFill>
                  <a:schemeClr val="tx2"/>
                </a:solidFill>
              </a:rPr>
              <a:t> </a:t>
            </a:r>
            <a:r>
              <a:rPr lang="nl-BE" sz="1050" dirty="0" err="1">
                <a:solidFill>
                  <a:schemeClr val="tx2"/>
                </a:solidFill>
              </a:rPr>
              <a:t>protein</a:t>
            </a:r>
            <a:r>
              <a:rPr lang="nl-BE" sz="1050" dirty="0">
                <a:solidFill>
                  <a:schemeClr val="tx2"/>
                </a:solidFill>
              </a:rPr>
              <a:t> (L2)</a:t>
            </a:r>
            <a:endParaRPr lang="nl-NL" sz="1050" dirty="0"/>
          </a:p>
          <a:p>
            <a:pPr algn="r"/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296B20F-7FA7-E787-7262-0919995E3BBA}"/>
              </a:ext>
            </a:extLst>
          </p:cNvPr>
          <p:cNvSpPr txBox="1"/>
          <p:nvPr/>
        </p:nvSpPr>
        <p:spPr>
          <a:xfrm>
            <a:off x="9045826" y="5026050"/>
            <a:ext cx="1359118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/>
            <a:r>
              <a:rPr lang="nl-BE" sz="1050" dirty="0" err="1">
                <a:solidFill>
                  <a:schemeClr val="tx2"/>
                </a:solidFill>
              </a:rPr>
              <a:t>Capside</a:t>
            </a:r>
            <a:r>
              <a:rPr lang="nl-BE" sz="1050" dirty="0">
                <a:solidFill>
                  <a:schemeClr val="tx2"/>
                </a:solidFill>
              </a:rPr>
              <a:t> </a:t>
            </a:r>
            <a:r>
              <a:rPr lang="nl-BE" sz="1050" dirty="0" err="1">
                <a:solidFill>
                  <a:schemeClr val="tx2"/>
                </a:solidFill>
              </a:rPr>
              <a:t>protein</a:t>
            </a:r>
            <a:r>
              <a:rPr lang="nl-BE" sz="1050" dirty="0">
                <a:solidFill>
                  <a:schemeClr val="tx2"/>
                </a:solidFill>
              </a:rPr>
              <a:t> (L1)</a:t>
            </a:r>
            <a:endParaRPr lang="nl-NL" sz="1050" dirty="0"/>
          </a:p>
          <a:p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7EB5B35-5602-D82D-EFB3-BE8939BFBD21}"/>
              </a:ext>
            </a:extLst>
          </p:cNvPr>
          <p:cNvSpPr txBox="1"/>
          <p:nvPr/>
        </p:nvSpPr>
        <p:spPr>
          <a:xfrm>
            <a:off x="8610764" y="5558800"/>
            <a:ext cx="135911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/>
            <a:r>
              <a:rPr lang="nl-BE" sz="1050" dirty="0" err="1">
                <a:solidFill>
                  <a:schemeClr val="tx2"/>
                </a:solidFill>
              </a:rPr>
              <a:t>Histone</a:t>
            </a:r>
            <a:endParaRPr lang="nl-NL" sz="1050" dirty="0"/>
          </a:p>
          <a:p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A7ECE12-84AB-0967-D788-4C0A4130EFD4}"/>
              </a:ext>
            </a:extLst>
          </p:cNvPr>
          <p:cNvSpPr txBox="1"/>
          <p:nvPr/>
        </p:nvSpPr>
        <p:spPr>
          <a:xfrm>
            <a:off x="7707757" y="1499520"/>
            <a:ext cx="235801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Structure 3D of </a:t>
            </a:r>
            <a:r>
              <a:rPr lang="en-US" sz="1100" b="1" dirty="0">
                <a:solidFill>
                  <a:srgbClr val="11316E"/>
                </a:solidFill>
              </a:rPr>
              <a:t>HPV</a:t>
            </a:r>
            <a:r>
              <a:rPr lang="en-US" sz="1100" dirty="0">
                <a:solidFill>
                  <a:schemeClr val="tx2"/>
                </a:solidFill>
              </a:rPr>
              <a:t> (</a:t>
            </a:r>
            <a:r>
              <a:rPr lang="nl-NL" sz="1100" i="1" dirty="0" err="1"/>
              <a:t>icosahedral</a:t>
            </a:r>
            <a:r>
              <a:rPr lang="nl-NL" sz="1100" i="1" dirty="0"/>
              <a:t> </a:t>
            </a:r>
            <a:r>
              <a:rPr lang="nl-NL" sz="1100" dirty="0" err="1"/>
              <a:t>capsid</a:t>
            </a:r>
            <a:r>
              <a:rPr lang="nl-NL" sz="1100" dirty="0"/>
              <a:t>)</a:t>
            </a:r>
            <a:r>
              <a:rPr lang="en-US" sz="1100" dirty="0">
                <a:solidFill>
                  <a:schemeClr val="tx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40463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E935F02-8FCD-9AF1-65AD-53C5352A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Therefor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best </a:t>
            </a:r>
            <a:r>
              <a:rPr lang="nl-BE" dirty="0" err="1"/>
              <a:t>strategy</a:t>
            </a:r>
            <a:r>
              <a:rPr lang="nl-BE" dirty="0"/>
              <a:t> is: </a:t>
            </a:r>
            <a:r>
              <a:rPr lang="nl-BE" dirty="0">
                <a:solidFill>
                  <a:srgbClr val="FF0000"/>
                </a:solidFill>
              </a:rPr>
              <a:t>co-</a:t>
            </a:r>
            <a:r>
              <a:rPr lang="nl-BE" dirty="0" err="1">
                <a:solidFill>
                  <a:srgbClr val="FF0000"/>
                </a:solidFill>
              </a:rPr>
              <a:t>testing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E1EDA41-5187-E24B-D4EE-8E3A7AC7A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All</a:t>
            </a:r>
            <a:r>
              <a:rPr lang="nl-BE" dirty="0"/>
              <a:t> HPV </a:t>
            </a:r>
            <a:r>
              <a:rPr lang="nl-BE" dirty="0" err="1"/>
              <a:t>negative</a:t>
            </a:r>
            <a:r>
              <a:rPr lang="nl-BE" dirty="0"/>
              <a:t> (pre)</a:t>
            </a:r>
            <a:r>
              <a:rPr lang="nl-BE" dirty="0" err="1"/>
              <a:t>cancers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detected</a:t>
            </a:r>
            <a:r>
              <a:rPr lang="nl-BE" dirty="0"/>
              <a:t> 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cytology</a:t>
            </a:r>
            <a:r>
              <a:rPr lang="nl-BE" dirty="0"/>
              <a:t> analysis. 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endometrial</a:t>
            </a:r>
            <a:r>
              <a:rPr lang="nl-BE" dirty="0"/>
              <a:t> </a:t>
            </a:r>
            <a:r>
              <a:rPr lang="nl-BE" dirty="0" err="1"/>
              <a:t>cancers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detected</a:t>
            </a:r>
            <a:endParaRPr lang="nl-BE" dirty="0"/>
          </a:p>
          <a:p>
            <a:r>
              <a:rPr lang="nl-BE" dirty="0"/>
              <a:t>In AML </a:t>
            </a:r>
            <a:r>
              <a:rPr lang="nl-BE" dirty="0" err="1"/>
              <a:t>patients</a:t>
            </a:r>
            <a:r>
              <a:rPr lang="nl-BE" dirty="0"/>
              <a:t> </a:t>
            </a:r>
            <a:r>
              <a:rPr lang="nl-BE" dirty="0" err="1"/>
              <a:t>pay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their</a:t>
            </a:r>
            <a:r>
              <a:rPr lang="nl-BE" dirty="0"/>
              <a:t> HPV test (14 HPV types) 19 Euro </a:t>
            </a:r>
            <a:r>
              <a:rPr lang="nl-BE" dirty="0" err="1"/>
              <a:t>and</a:t>
            </a:r>
            <a:r>
              <a:rPr lang="nl-BE" dirty="0"/>
              <a:t> a </a:t>
            </a:r>
            <a:r>
              <a:rPr lang="nl-BE" dirty="0" err="1"/>
              <a:t>cytology</a:t>
            </a:r>
            <a:r>
              <a:rPr lang="nl-BE" dirty="0"/>
              <a:t> analysis </a:t>
            </a:r>
            <a:r>
              <a:rPr lang="nl-BE" dirty="0" err="1"/>
              <a:t>costs</a:t>
            </a:r>
            <a:r>
              <a:rPr lang="nl-BE" dirty="0"/>
              <a:t> 32 Euro.</a:t>
            </a:r>
          </a:p>
          <a:p>
            <a:endParaRPr lang="nl-BE" dirty="0"/>
          </a:p>
          <a:p>
            <a:r>
              <a:rPr lang="nl-BE" dirty="0"/>
              <a:t>Co- </a:t>
            </a:r>
            <a:r>
              <a:rPr lang="nl-BE" dirty="0" err="1"/>
              <a:t>testing</a:t>
            </a:r>
            <a:r>
              <a:rPr lang="nl-BE" dirty="0"/>
              <a:t> is </a:t>
            </a:r>
            <a:r>
              <a:rPr lang="nl-BE" dirty="0" err="1"/>
              <a:t>done</a:t>
            </a:r>
            <a:r>
              <a:rPr lang="nl-BE" dirty="0"/>
              <a:t> in Germany, Switzerland </a:t>
            </a:r>
            <a:r>
              <a:rPr lang="nl-BE" dirty="0" err="1"/>
              <a:t>and</a:t>
            </a:r>
            <a:r>
              <a:rPr lang="nl-BE" dirty="0"/>
              <a:t> Luxembourg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00982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C161A3-192A-895F-BA92-1501655FE624}"/>
              </a:ext>
            </a:extLst>
          </p:cNvPr>
          <p:cNvSpPr txBox="1"/>
          <p:nvPr/>
        </p:nvSpPr>
        <p:spPr>
          <a:xfrm>
            <a:off x="1703512" y="4869160"/>
            <a:ext cx="2931636" cy="1639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28" b="1" dirty="0">
                <a:latin typeface="Bierstadt" panose="020B0004020202020204" pitchFamily="34" charset="0"/>
              </a:rPr>
              <a:t>Davy Vanden Broeck, PhD.</a:t>
            </a:r>
          </a:p>
          <a:p>
            <a:r>
              <a:rPr lang="en-US" sz="1428" dirty="0">
                <a:latin typeface="Bierstadt" panose="020B0004020202020204" pitchFamily="34" charset="0"/>
              </a:rPr>
              <a:t>Molecular Diagnostics </a:t>
            </a:r>
          </a:p>
          <a:p>
            <a:endParaRPr lang="en-US" sz="1200" dirty="0">
              <a:latin typeface="Bierstadt" panose="020B0004020202020204" pitchFamily="34" charset="0"/>
            </a:endParaRPr>
          </a:p>
          <a:p>
            <a:r>
              <a:rPr lang="en-US" sz="1200" dirty="0">
                <a:latin typeface="Bierstadt" panose="020B0004020202020204" pitchFamily="34" charset="0"/>
              </a:rPr>
              <a:t>Sonic Healthcare Benelux </a:t>
            </a:r>
          </a:p>
          <a:p>
            <a:r>
              <a:rPr lang="en-US" sz="1200" dirty="0">
                <a:latin typeface="Bierstadt" panose="020B0004020202020204" pitchFamily="34" charset="0"/>
              </a:rPr>
              <a:t>A.M.L. - </a:t>
            </a:r>
            <a:r>
              <a:rPr lang="en-US" sz="1200" dirty="0" err="1">
                <a:latin typeface="Bierstadt" panose="020B0004020202020204" pitchFamily="34" charset="0"/>
              </a:rPr>
              <a:t>Algemeen</a:t>
            </a:r>
            <a:r>
              <a:rPr lang="en-US" sz="1200" dirty="0">
                <a:latin typeface="Bierstadt" panose="020B0004020202020204" pitchFamily="34" charset="0"/>
              </a:rPr>
              <a:t> </a:t>
            </a:r>
            <a:r>
              <a:rPr lang="en-US" sz="1200" dirty="0" err="1">
                <a:latin typeface="Bierstadt" panose="020B0004020202020204" pitchFamily="34" charset="0"/>
              </a:rPr>
              <a:t>Medisch</a:t>
            </a:r>
            <a:r>
              <a:rPr lang="en-US" sz="1200" dirty="0">
                <a:latin typeface="Bierstadt" panose="020B0004020202020204" pitchFamily="34" charset="0"/>
              </a:rPr>
              <a:t> </a:t>
            </a:r>
            <a:r>
              <a:rPr lang="en-US" sz="1200" dirty="0" err="1">
                <a:latin typeface="Bierstadt" panose="020B0004020202020204" pitchFamily="34" charset="0"/>
              </a:rPr>
              <a:t>Laboratorium</a:t>
            </a:r>
            <a:endParaRPr lang="en-US" sz="1200" dirty="0">
              <a:latin typeface="Bierstadt" panose="020B0004020202020204" pitchFamily="34" charset="0"/>
            </a:endParaRPr>
          </a:p>
          <a:p>
            <a:endParaRPr lang="en-US" sz="1200" dirty="0">
              <a:latin typeface="Bierstadt" panose="020B0004020202020204" pitchFamily="34" charset="0"/>
            </a:endParaRPr>
          </a:p>
          <a:p>
            <a:r>
              <a:rPr lang="en-US" sz="1200" dirty="0">
                <a:latin typeface="Bierstadt" panose="020B0004020202020204" pitchFamily="34" charset="0"/>
              </a:rPr>
              <a:t>Antwerp, Belgium</a:t>
            </a:r>
          </a:p>
          <a:p>
            <a:r>
              <a:rPr lang="en-US" sz="1200" u="sng" dirty="0">
                <a:latin typeface="Bierstadt" panose="020B0004020202020204" pitchFamily="34" charset="0"/>
              </a:rPr>
              <a:t>davy.vandenbroeck@aml-lab.be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3F3C9D0-9786-D641-AF1F-6C8C582E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888" y="5689064"/>
            <a:ext cx="1879019" cy="8700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C152D2-25FE-8ABE-CEA4-AAB5350EE1E3}"/>
              </a:ext>
            </a:extLst>
          </p:cNvPr>
          <p:cNvSpPr txBox="1"/>
          <p:nvPr/>
        </p:nvSpPr>
        <p:spPr>
          <a:xfrm>
            <a:off x="4952896" y="5493306"/>
            <a:ext cx="584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Bierstadt" panose="020B0004020202020204" pitchFamily="34" charset="0"/>
              </a:rPr>
              <a:t>Department of Ob/Gyn</a:t>
            </a:r>
          </a:p>
          <a:p>
            <a:r>
              <a:rPr lang="en-US" sz="1200" dirty="0">
                <a:latin typeface="Bierstadt" panose="020B0004020202020204" pitchFamily="34" charset="0"/>
              </a:rPr>
              <a:t>Ghent University</a:t>
            </a:r>
          </a:p>
          <a:p>
            <a:endParaRPr lang="en-US" sz="1200" dirty="0">
              <a:latin typeface="Bierstadt" panose="020B0004020202020204" pitchFamily="34" charset="0"/>
            </a:endParaRPr>
          </a:p>
          <a:p>
            <a:r>
              <a:rPr lang="en-US" sz="1200" dirty="0">
                <a:latin typeface="Bierstadt" panose="020B0004020202020204" pitchFamily="34" charset="0"/>
              </a:rPr>
              <a:t>Ghent, Belgium</a:t>
            </a:r>
          </a:p>
          <a:p>
            <a:r>
              <a:rPr lang="en-US" sz="1200" u="sng" dirty="0">
                <a:latin typeface="Bierstadt" panose="020B0004020202020204" pitchFamily="34" charset="0"/>
              </a:rPr>
              <a:t>davy.vandenbroeck@ugent.be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F2BAE50-FBB0-CEE7-CBAB-6E888B4F644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5442" y="4589218"/>
            <a:ext cx="974155" cy="8831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17A867-F6E5-79E3-4843-30C6A4408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376" y="4655309"/>
            <a:ext cx="908456" cy="787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46202E-E0D4-029D-21F3-D8FAEC53EFB3}"/>
              </a:ext>
            </a:extLst>
          </p:cNvPr>
          <p:cNvSpPr txBox="1"/>
          <p:nvPr/>
        </p:nvSpPr>
        <p:spPr>
          <a:xfrm>
            <a:off x="1703512" y="1052736"/>
            <a:ext cx="4629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Dr. Pharm. Clin. Biol. Kaat Kehoe </a:t>
            </a:r>
          </a:p>
          <a:p>
            <a:r>
              <a:rPr lang="en-US" sz="1600" dirty="0"/>
              <a:t>Dr. Pharm. Clin. Biol. Jef Jonckheere</a:t>
            </a:r>
          </a:p>
          <a:p>
            <a:r>
              <a:rPr lang="en-US" sz="1600" dirty="0"/>
              <a:t>PhD. Rita Pereira</a:t>
            </a:r>
          </a:p>
          <a:p>
            <a:r>
              <a:rPr lang="en-US" sz="1600" dirty="0"/>
              <a:t>PhD. Nina Redzic</a:t>
            </a:r>
          </a:p>
          <a:p>
            <a:pPr algn="l"/>
            <a:r>
              <a:rPr lang="en-US" sz="1600" dirty="0"/>
              <a:t>MSc. Lies de Baere </a:t>
            </a:r>
          </a:p>
          <a:p>
            <a:r>
              <a:rPr lang="en-US" sz="1600" dirty="0"/>
              <a:t>MSc. Dolores Maes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6DCD10-5799-AEED-018F-37179091F245}"/>
              </a:ext>
            </a:extLst>
          </p:cNvPr>
          <p:cNvSpPr txBox="1"/>
          <p:nvPr/>
        </p:nvSpPr>
        <p:spPr>
          <a:xfrm>
            <a:off x="1724975" y="270173"/>
            <a:ext cx="269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+mn-lt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55042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86507" y="857116"/>
            <a:ext cx="9466387" cy="4137323"/>
          </a:xfrm>
        </p:spPr>
        <p:txBody>
          <a:bodyPr>
            <a:normAutofit/>
          </a:bodyPr>
          <a:lstStyle/>
          <a:p>
            <a:pPr marL="162000" lvl="1" indent="0">
              <a:buNone/>
            </a:pPr>
            <a:r>
              <a:rPr lang="nl-NL" sz="1600" dirty="0"/>
              <a:t>Large family of </a:t>
            </a:r>
            <a:r>
              <a:rPr lang="nl-NL" sz="1600" dirty="0" err="1"/>
              <a:t>viruses</a:t>
            </a:r>
            <a:r>
              <a:rPr lang="nl-NL" sz="1600" dirty="0"/>
              <a:t>: </a:t>
            </a:r>
            <a:r>
              <a:rPr lang="nl-NL" sz="1600" dirty="0" err="1"/>
              <a:t>Approx</a:t>
            </a:r>
            <a:r>
              <a:rPr lang="nl-NL" sz="1600" dirty="0"/>
              <a:t>. 250 types: </a:t>
            </a:r>
            <a:r>
              <a:rPr lang="nl-NL" sz="1600" dirty="0" err="1"/>
              <a:t>mucosal</a:t>
            </a:r>
            <a:r>
              <a:rPr lang="nl-NL" sz="1600" dirty="0"/>
              <a:t>/</a:t>
            </a:r>
            <a:r>
              <a:rPr lang="nl-NL" sz="1600" dirty="0" err="1"/>
              <a:t>dermal</a:t>
            </a:r>
            <a:r>
              <a:rPr lang="nl-NL" sz="1600" dirty="0"/>
              <a:t>, </a:t>
            </a:r>
            <a:r>
              <a:rPr lang="nl-NL" sz="1600" dirty="0" err="1"/>
              <a:t>oncogenic</a:t>
            </a:r>
            <a:r>
              <a:rPr lang="nl-NL" sz="1600" dirty="0"/>
              <a:t>/</a:t>
            </a:r>
            <a:r>
              <a:rPr lang="nl-NL" sz="1600" dirty="0" err="1"/>
              <a:t>warts</a:t>
            </a:r>
            <a:endParaRPr lang="nl-NL" sz="1600" dirty="0"/>
          </a:p>
          <a:p>
            <a:pPr lvl="1"/>
            <a:endParaRPr lang="nl-NL" sz="1600" i="1" dirty="0"/>
          </a:p>
          <a:p>
            <a:pPr marL="457200" lvl="1" indent="0">
              <a:buNone/>
            </a:pPr>
            <a:endParaRPr lang="nl-NL" sz="16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87DC7E-504F-E6C7-48FD-D5E099B3E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59" y="1268889"/>
            <a:ext cx="6442610" cy="5473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643E44-3361-BA32-9E85-075E94E69B46}"/>
              </a:ext>
            </a:extLst>
          </p:cNvPr>
          <p:cNvSpPr txBox="1"/>
          <p:nvPr/>
        </p:nvSpPr>
        <p:spPr>
          <a:xfrm>
            <a:off x="1686505" y="270173"/>
            <a:ext cx="7066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ierstadt" panose="020B0004020202020204" pitchFamily="34" charset="0"/>
              </a:rPr>
              <a:t>Introduction: HPV virology</a:t>
            </a:r>
            <a:endParaRPr lang="en-US" sz="2400" dirty="0">
              <a:solidFill>
                <a:srgbClr val="FF0000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1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C99AE5-8300-239E-3115-32D0C423E2AD}"/>
              </a:ext>
            </a:extLst>
          </p:cNvPr>
          <p:cNvSpPr/>
          <p:nvPr/>
        </p:nvSpPr>
        <p:spPr>
          <a:xfrm>
            <a:off x="5899298" y="1268760"/>
            <a:ext cx="3221041" cy="5760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E5DA17-E821-DF44-A922-E1477229A8B8}"/>
              </a:ext>
            </a:extLst>
          </p:cNvPr>
          <p:cNvSpPr txBox="1"/>
          <p:nvPr/>
        </p:nvSpPr>
        <p:spPr>
          <a:xfrm>
            <a:off x="1626203" y="270175"/>
            <a:ext cx="5166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ierstadt" panose="020B0004020202020204" pitchFamily="34" charset="0"/>
              </a:rPr>
              <a:t>Introduction</a:t>
            </a:r>
            <a:r>
              <a:rPr lang="en-US" sz="2400" dirty="0">
                <a:solidFill>
                  <a:srgbClr val="FF0000"/>
                </a:solidFill>
                <a:latin typeface="Bierstadt" panose="020B0004020202020204" pitchFamily="34" charset="0"/>
              </a:rPr>
              <a:t>: HPV viral mechanism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1F3CB8-89C9-7854-4438-D1CACE8C3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6"/>
          <a:stretch/>
        </p:blipFill>
        <p:spPr>
          <a:xfrm>
            <a:off x="1626203" y="1268761"/>
            <a:ext cx="8939594" cy="45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4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EE2326-9285-5145-5629-D20361821058}"/>
              </a:ext>
            </a:extLst>
          </p:cNvPr>
          <p:cNvSpPr txBox="1"/>
          <p:nvPr/>
        </p:nvSpPr>
        <p:spPr>
          <a:xfrm>
            <a:off x="1764059" y="270175"/>
            <a:ext cx="905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ierstadt" panose="020B0004020202020204" pitchFamily="34" charset="0"/>
              </a:rPr>
              <a:t>Introduction:  HPV Carcinogenesis</a:t>
            </a:r>
            <a:endParaRPr lang="en-US" sz="2400" dirty="0">
              <a:solidFill>
                <a:schemeClr val="bg2"/>
              </a:solidFill>
              <a:latin typeface="Bierstadt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2F9E3AD-1609-44CD-AB6C-F27E7BA0F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50" b="16400"/>
          <a:stretch/>
        </p:blipFill>
        <p:spPr>
          <a:xfrm>
            <a:off x="1764060" y="1907308"/>
            <a:ext cx="4854356" cy="468052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76A3550-DE65-D70F-E9C5-73D63BB09EBC}"/>
              </a:ext>
            </a:extLst>
          </p:cNvPr>
          <p:cNvSpPr/>
          <p:nvPr/>
        </p:nvSpPr>
        <p:spPr>
          <a:xfrm>
            <a:off x="1873952" y="1833144"/>
            <a:ext cx="1189725" cy="1064832"/>
          </a:xfrm>
          <a:custGeom>
            <a:avLst/>
            <a:gdLst>
              <a:gd name="connsiteX0" fmla="*/ 0 w 1197715"/>
              <a:gd name="connsiteY0" fmla="*/ 504056 h 1008112"/>
              <a:gd name="connsiteX1" fmla="*/ 598858 w 1197715"/>
              <a:gd name="connsiteY1" fmla="*/ 0 h 1008112"/>
              <a:gd name="connsiteX2" fmla="*/ 1197716 w 1197715"/>
              <a:gd name="connsiteY2" fmla="*/ 504056 h 1008112"/>
              <a:gd name="connsiteX3" fmla="*/ 598858 w 1197715"/>
              <a:gd name="connsiteY3" fmla="*/ 1008112 h 1008112"/>
              <a:gd name="connsiteX4" fmla="*/ 0 w 1197715"/>
              <a:gd name="connsiteY4" fmla="*/ 504056 h 1008112"/>
              <a:gd name="connsiteX0" fmla="*/ 8870 w 1206586"/>
              <a:gd name="connsiteY0" fmla="*/ 504056 h 982712"/>
              <a:gd name="connsiteX1" fmla="*/ 607728 w 1206586"/>
              <a:gd name="connsiteY1" fmla="*/ 0 h 982712"/>
              <a:gd name="connsiteX2" fmla="*/ 1206586 w 1206586"/>
              <a:gd name="connsiteY2" fmla="*/ 504056 h 982712"/>
              <a:gd name="connsiteX3" fmla="*/ 379128 w 1206586"/>
              <a:gd name="connsiteY3" fmla="*/ 982712 h 982712"/>
              <a:gd name="connsiteX4" fmla="*/ 8870 w 1206586"/>
              <a:gd name="connsiteY4" fmla="*/ 504056 h 982712"/>
              <a:gd name="connsiteX0" fmla="*/ 5766 w 1203482"/>
              <a:gd name="connsiteY0" fmla="*/ 504056 h 987510"/>
              <a:gd name="connsiteX1" fmla="*/ 604624 w 1203482"/>
              <a:gd name="connsiteY1" fmla="*/ 0 h 987510"/>
              <a:gd name="connsiteX2" fmla="*/ 1203482 w 1203482"/>
              <a:gd name="connsiteY2" fmla="*/ 504056 h 987510"/>
              <a:gd name="connsiteX3" fmla="*/ 376024 w 1203482"/>
              <a:gd name="connsiteY3" fmla="*/ 982712 h 987510"/>
              <a:gd name="connsiteX4" fmla="*/ 5766 w 1203482"/>
              <a:gd name="connsiteY4" fmla="*/ 504056 h 987510"/>
              <a:gd name="connsiteX0" fmla="*/ 1095 w 1198811"/>
              <a:gd name="connsiteY0" fmla="*/ 504056 h 1028409"/>
              <a:gd name="connsiteX1" fmla="*/ 599953 w 1198811"/>
              <a:gd name="connsiteY1" fmla="*/ 0 h 1028409"/>
              <a:gd name="connsiteX2" fmla="*/ 1198811 w 1198811"/>
              <a:gd name="connsiteY2" fmla="*/ 504056 h 1028409"/>
              <a:gd name="connsiteX3" fmla="*/ 482478 w 1198811"/>
              <a:gd name="connsiteY3" fmla="*/ 1023987 h 1028409"/>
              <a:gd name="connsiteX4" fmla="*/ 1095 w 1198811"/>
              <a:gd name="connsiteY4" fmla="*/ 504056 h 1028409"/>
              <a:gd name="connsiteX0" fmla="*/ 822 w 1198538"/>
              <a:gd name="connsiteY0" fmla="*/ 504056 h 1041896"/>
              <a:gd name="connsiteX1" fmla="*/ 599680 w 1198538"/>
              <a:gd name="connsiteY1" fmla="*/ 0 h 1041896"/>
              <a:gd name="connsiteX2" fmla="*/ 1198538 w 1198538"/>
              <a:gd name="connsiteY2" fmla="*/ 504056 h 1041896"/>
              <a:gd name="connsiteX3" fmla="*/ 482205 w 1198538"/>
              <a:gd name="connsiteY3" fmla="*/ 1023987 h 1041896"/>
              <a:gd name="connsiteX4" fmla="*/ 822 w 1198538"/>
              <a:gd name="connsiteY4" fmla="*/ 504056 h 1041896"/>
              <a:gd name="connsiteX0" fmla="*/ 708 w 1198424"/>
              <a:gd name="connsiteY0" fmla="*/ 504056 h 1046114"/>
              <a:gd name="connsiteX1" fmla="*/ 599566 w 1198424"/>
              <a:gd name="connsiteY1" fmla="*/ 0 h 1046114"/>
              <a:gd name="connsiteX2" fmla="*/ 1198424 w 1198424"/>
              <a:gd name="connsiteY2" fmla="*/ 504056 h 1046114"/>
              <a:gd name="connsiteX3" fmla="*/ 482091 w 1198424"/>
              <a:gd name="connsiteY3" fmla="*/ 1023987 h 1046114"/>
              <a:gd name="connsiteX4" fmla="*/ 708 w 1198424"/>
              <a:gd name="connsiteY4" fmla="*/ 504056 h 1046114"/>
              <a:gd name="connsiteX0" fmla="*/ 914 w 1211330"/>
              <a:gd name="connsiteY0" fmla="*/ 504143 h 1024214"/>
              <a:gd name="connsiteX1" fmla="*/ 599772 w 1211330"/>
              <a:gd name="connsiteY1" fmla="*/ 87 h 1024214"/>
              <a:gd name="connsiteX2" fmla="*/ 1211330 w 1211330"/>
              <a:gd name="connsiteY2" fmla="*/ 542243 h 1024214"/>
              <a:gd name="connsiteX3" fmla="*/ 482297 w 1211330"/>
              <a:gd name="connsiteY3" fmla="*/ 1024074 h 1024214"/>
              <a:gd name="connsiteX4" fmla="*/ 914 w 1211330"/>
              <a:gd name="connsiteY4" fmla="*/ 504143 h 1024214"/>
              <a:gd name="connsiteX0" fmla="*/ 914 w 1211330"/>
              <a:gd name="connsiteY0" fmla="*/ 504143 h 1024182"/>
              <a:gd name="connsiteX1" fmla="*/ 599772 w 1211330"/>
              <a:gd name="connsiteY1" fmla="*/ 87 h 1024182"/>
              <a:gd name="connsiteX2" fmla="*/ 1211330 w 1211330"/>
              <a:gd name="connsiteY2" fmla="*/ 542243 h 1024182"/>
              <a:gd name="connsiteX3" fmla="*/ 482297 w 1211330"/>
              <a:gd name="connsiteY3" fmla="*/ 1024074 h 1024182"/>
              <a:gd name="connsiteX4" fmla="*/ 914 w 1211330"/>
              <a:gd name="connsiteY4" fmla="*/ 504143 h 1024182"/>
              <a:gd name="connsiteX0" fmla="*/ 6961 w 1217377"/>
              <a:gd name="connsiteY0" fmla="*/ 526364 h 1046403"/>
              <a:gd name="connsiteX1" fmla="*/ 847119 w 1217377"/>
              <a:gd name="connsiteY1" fmla="*/ 83 h 1046403"/>
              <a:gd name="connsiteX2" fmla="*/ 1217377 w 1217377"/>
              <a:gd name="connsiteY2" fmla="*/ 564464 h 1046403"/>
              <a:gd name="connsiteX3" fmla="*/ 488344 w 1217377"/>
              <a:gd name="connsiteY3" fmla="*/ 1046295 h 1046403"/>
              <a:gd name="connsiteX4" fmla="*/ 6961 w 1217377"/>
              <a:gd name="connsiteY4" fmla="*/ 526364 h 1046403"/>
              <a:gd name="connsiteX0" fmla="*/ 7579 w 1179895"/>
              <a:gd name="connsiteY0" fmla="*/ 231858 h 1069801"/>
              <a:gd name="connsiteX1" fmla="*/ 809637 w 1179895"/>
              <a:gd name="connsiteY1" fmla="*/ 16727 h 1069801"/>
              <a:gd name="connsiteX2" fmla="*/ 1179895 w 1179895"/>
              <a:gd name="connsiteY2" fmla="*/ 581108 h 1069801"/>
              <a:gd name="connsiteX3" fmla="*/ 450862 w 1179895"/>
              <a:gd name="connsiteY3" fmla="*/ 1062939 h 1069801"/>
              <a:gd name="connsiteX4" fmla="*/ 7579 w 1179895"/>
              <a:gd name="connsiteY4" fmla="*/ 231858 h 1069801"/>
              <a:gd name="connsiteX0" fmla="*/ 17961 w 1190277"/>
              <a:gd name="connsiteY0" fmla="*/ 231858 h 1069801"/>
              <a:gd name="connsiteX1" fmla="*/ 820019 w 1190277"/>
              <a:gd name="connsiteY1" fmla="*/ 16727 h 1069801"/>
              <a:gd name="connsiteX2" fmla="*/ 1190277 w 1190277"/>
              <a:gd name="connsiteY2" fmla="*/ 581108 h 1069801"/>
              <a:gd name="connsiteX3" fmla="*/ 337419 w 1190277"/>
              <a:gd name="connsiteY3" fmla="*/ 1062939 h 1069801"/>
              <a:gd name="connsiteX4" fmla="*/ 17961 w 1190277"/>
              <a:gd name="connsiteY4" fmla="*/ 231858 h 1069801"/>
              <a:gd name="connsiteX0" fmla="*/ 17409 w 1189725"/>
              <a:gd name="connsiteY0" fmla="*/ 231858 h 1063662"/>
              <a:gd name="connsiteX1" fmla="*/ 819467 w 1189725"/>
              <a:gd name="connsiteY1" fmla="*/ 16727 h 1063662"/>
              <a:gd name="connsiteX2" fmla="*/ 1189725 w 1189725"/>
              <a:gd name="connsiteY2" fmla="*/ 581108 h 1063662"/>
              <a:gd name="connsiteX3" fmla="*/ 336867 w 1189725"/>
              <a:gd name="connsiteY3" fmla="*/ 1062939 h 1063662"/>
              <a:gd name="connsiteX4" fmla="*/ 17409 w 1189725"/>
              <a:gd name="connsiteY4" fmla="*/ 231858 h 1063662"/>
              <a:gd name="connsiteX0" fmla="*/ 17409 w 1189725"/>
              <a:gd name="connsiteY0" fmla="*/ 231858 h 1064997"/>
              <a:gd name="connsiteX1" fmla="*/ 819467 w 1189725"/>
              <a:gd name="connsiteY1" fmla="*/ 16727 h 1064997"/>
              <a:gd name="connsiteX2" fmla="*/ 1189725 w 1189725"/>
              <a:gd name="connsiteY2" fmla="*/ 581108 h 1064997"/>
              <a:gd name="connsiteX3" fmla="*/ 336867 w 1189725"/>
              <a:gd name="connsiteY3" fmla="*/ 1062939 h 1064997"/>
              <a:gd name="connsiteX4" fmla="*/ 17409 w 1189725"/>
              <a:gd name="connsiteY4" fmla="*/ 231858 h 1064997"/>
              <a:gd name="connsiteX0" fmla="*/ 17409 w 1189725"/>
              <a:gd name="connsiteY0" fmla="*/ 231858 h 1064921"/>
              <a:gd name="connsiteX1" fmla="*/ 819467 w 1189725"/>
              <a:gd name="connsiteY1" fmla="*/ 16727 h 1064921"/>
              <a:gd name="connsiteX2" fmla="*/ 1189725 w 1189725"/>
              <a:gd name="connsiteY2" fmla="*/ 581108 h 1064921"/>
              <a:gd name="connsiteX3" fmla="*/ 336867 w 1189725"/>
              <a:gd name="connsiteY3" fmla="*/ 1062939 h 1064921"/>
              <a:gd name="connsiteX4" fmla="*/ 17409 w 1189725"/>
              <a:gd name="connsiteY4" fmla="*/ 231858 h 1064921"/>
              <a:gd name="connsiteX0" fmla="*/ 17409 w 1189725"/>
              <a:gd name="connsiteY0" fmla="*/ 231858 h 1064867"/>
              <a:gd name="connsiteX1" fmla="*/ 819467 w 1189725"/>
              <a:gd name="connsiteY1" fmla="*/ 16727 h 1064867"/>
              <a:gd name="connsiteX2" fmla="*/ 1189725 w 1189725"/>
              <a:gd name="connsiteY2" fmla="*/ 581108 h 1064867"/>
              <a:gd name="connsiteX3" fmla="*/ 336867 w 1189725"/>
              <a:gd name="connsiteY3" fmla="*/ 1062939 h 1064867"/>
              <a:gd name="connsiteX4" fmla="*/ 17409 w 1189725"/>
              <a:gd name="connsiteY4" fmla="*/ 231858 h 1064867"/>
              <a:gd name="connsiteX0" fmla="*/ 17409 w 1189725"/>
              <a:gd name="connsiteY0" fmla="*/ 231858 h 1064832"/>
              <a:gd name="connsiteX1" fmla="*/ 819467 w 1189725"/>
              <a:gd name="connsiteY1" fmla="*/ 16727 h 1064832"/>
              <a:gd name="connsiteX2" fmla="*/ 1189725 w 1189725"/>
              <a:gd name="connsiteY2" fmla="*/ 581108 h 1064832"/>
              <a:gd name="connsiteX3" fmla="*/ 336867 w 1189725"/>
              <a:gd name="connsiteY3" fmla="*/ 1062939 h 1064832"/>
              <a:gd name="connsiteX4" fmla="*/ 17409 w 1189725"/>
              <a:gd name="connsiteY4" fmla="*/ 231858 h 1064832"/>
              <a:gd name="connsiteX0" fmla="*/ 17409 w 1189725"/>
              <a:gd name="connsiteY0" fmla="*/ 231858 h 1064832"/>
              <a:gd name="connsiteX1" fmla="*/ 819467 w 1189725"/>
              <a:gd name="connsiteY1" fmla="*/ 16727 h 1064832"/>
              <a:gd name="connsiteX2" fmla="*/ 1189725 w 1189725"/>
              <a:gd name="connsiteY2" fmla="*/ 581108 h 1064832"/>
              <a:gd name="connsiteX3" fmla="*/ 336867 w 1189725"/>
              <a:gd name="connsiteY3" fmla="*/ 1062939 h 1064832"/>
              <a:gd name="connsiteX4" fmla="*/ 17409 w 1189725"/>
              <a:gd name="connsiteY4" fmla="*/ 231858 h 106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725" h="1064832">
                <a:moveTo>
                  <a:pt x="17409" y="231858"/>
                </a:moveTo>
                <a:cubicBezTo>
                  <a:pt x="97842" y="57489"/>
                  <a:pt x="624081" y="-41481"/>
                  <a:pt x="819467" y="16727"/>
                </a:cubicBezTo>
                <a:cubicBezTo>
                  <a:pt x="1014853" y="74935"/>
                  <a:pt x="1189725" y="302726"/>
                  <a:pt x="1189725" y="581108"/>
                </a:cubicBezTo>
                <a:cubicBezTo>
                  <a:pt x="1043675" y="767415"/>
                  <a:pt x="522728" y="1092572"/>
                  <a:pt x="336867" y="1062939"/>
                </a:cubicBezTo>
                <a:cubicBezTo>
                  <a:pt x="151006" y="1033306"/>
                  <a:pt x="-63024" y="406227"/>
                  <a:pt x="17409" y="231858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3F2C9D-23F5-678B-7AF1-565EA0585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31540" b="17900"/>
          <a:stretch/>
        </p:blipFill>
        <p:spPr>
          <a:xfrm>
            <a:off x="6851937" y="1969014"/>
            <a:ext cx="3531984" cy="3980269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5EF2FD32-E257-BD4F-CA57-23A2C9746544}"/>
              </a:ext>
            </a:extLst>
          </p:cNvPr>
          <p:cNvSpPr txBox="1">
            <a:spLocks/>
          </p:cNvSpPr>
          <p:nvPr/>
        </p:nvSpPr>
        <p:spPr>
          <a:xfrm>
            <a:off x="1838440" y="830482"/>
            <a:ext cx="8371785" cy="41373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875" kern="1200" baseline="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1pPr>
            <a:lvl2pPr marL="324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725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2pPr>
            <a:lvl3pPr marL="486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575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3pPr>
            <a:lvl4pPr marL="648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425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4pPr>
            <a:lvl5pPr marL="810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275" kern="1200" baseline="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5pPr>
            <a:lvl6pPr marL="972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125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6pPr>
            <a:lvl7pPr marL="1134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125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7pPr>
            <a:lvl8pPr marL="1296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125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8pPr>
            <a:lvl9pPr marL="1458000" indent="-162000" algn="l" defTabSz="709469" rtl="0" eaLnBrk="1" latinLnBrk="0" hangingPunct="1">
              <a:spcBef>
                <a:spcPts val="0"/>
              </a:spcBef>
              <a:spcAft>
                <a:spcPts val="450"/>
              </a:spcAft>
              <a:buClr>
                <a:srgbClr val="5E6A8A"/>
              </a:buClr>
              <a:buFont typeface="Arial" panose="020B0604020202020204" pitchFamily="34" charset="0"/>
              <a:buChar char="-"/>
              <a:defRPr sz="1125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rgbClr val="8998B6"/>
                </a:solidFill>
              </a:rPr>
              <a:t>HPV-</a:t>
            </a:r>
            <a:r>
              <a:rPr lang="en-US" dirty="0">
                <a:solidFill>
                  <a:srgbClr val="8998B6"/>
                </a:solidFill>
              </a:rPr>
              <a:t>induced</a:t>
            </a:r>
            <a:r>
              <a:rPr lang="nl-NL" dirty="0">
                <a:solidFill>
                  <a:srgbClr val="8998B6"/>
                </a:solidFill>
              </a:rPr>
              <a:t> </a:t>
            </a:r>
            <a:r>
              <a:rPr lang="nl-NL" dirty="0" err="1">
                <a:solidFill>
                  <a:srgbClr val="8998B6"/>
                </a:solidFill>
              </a:rPr>
              <a:t>cancers</a:t>
            </a:r>
            <a:r>
              <a:rPr lang="nl-NL" dirty="0">
                <a:solidFill>
                  <a:srgbClr val="8998B6"/>
                </a:solidFill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400" dirty="0"/>
              <a:t>13 high-risk HPV types: HPV 16,18,31,33,35,39,45,51,52,56,58,59,68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400" dirty="0"/>
              <a:t>7 </a:t>
            </a:r>
            <a:r>
              <a:rPr lang="nl-BE" sz="1400" dirty="0" err="1"/>
              <a:t>potential</a:t>
            </a:r>
            <a:r>
              <a:rPr lang="nl-BE" sz="1400" dirty="0"/>
              <a:t> high-risk types: HPV 26, 53, </a:t>
            </a:r>
            <a:r>
              <a:rPr lang="nl-BE" sz="1400" dirty="0">
                <a:solidFill>
                  <a:schemeClr val="accent1"/>
                </a:solidFill>
              </a:rPr>
              <a:t>66</a:t>
            </a:r>
            <a:r>
              <a:rPr lang="nl-BE" sz="1400" dirty="0"/>
              <a:t>, 67, 70, 73, 82 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lvl="1"/>
            <a:endParaRPr lang="nl-NL" i="1" dirty="0"/>
          </a:p>
          <a:p>
            <a:pPr marL="457200" lvl="1" indent="0">
              <a:buNone/>
            </a:pP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06389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EE2326-9285-5145-5629-D20361821058}"/>
              </a:ext>
            </a:extLst>
          </p:cNvPr>
          <p:cNvSpPr txBox="1"/>
          <p:nvPr/>
        </p:nvSpPr>
        <p:spPr>
          <a:xfrm>
            <a:off x="1703511" y="270175"/>
            <a:ext cx="6221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Prevention strategy: current situation</a:t>
            </a:r>
            <a:r>
              <a:rPr lang="en-US" dirty="0"/>
              <a:t> strategy: </a:t>
            </a:r>
            <a:r>
              <a:rPr lang="en-US" b="0" dirty="0"/>
              <a:t>current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03512" y="5873767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DD6EC7-206E-3AF2-93CC-A6651626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5" b="85547" l="1270" r="99512">
                        <a14:foregroundMark x1="52539" y1="44792" x2="41504" y2="45703"/>
                        <a14:foregroundMark x1="41504" y1="45703" x2="46680" y2="64453"/>
                        <a14:foregroundMark x1="46680" y1="64453" x2="53125" y2="45313"/>
                        <a14:foregroundMark x1="53125" y1="45313" x2="18066" y2="72786"/>
                        <a14:foregroundMark x1="18066" y1="72786" x2="74414" y2="54297"/>
                        <a14:foregroundMark x1="74414" y1="54297" x2="28516" y2="42708"/>
                        <a14:foregroundMark x1="28516" y1="42708" x2="62305" y2="51042"/>
                        <a14:foregroundMark x1="62305" y1="51042" x2="26953" y2="33464"/>
                        <a14:foregroundMark x1="26953" y1="33464" x2="1367" y2="41536"/>
                        <a14:foregroundMark x1="1367" y1="41536" x2="1367" y2="41536"/>
                        <a14:foregroundMark x1="14551" y1="60156" x2="29590" y2="45833"/>
                        <a14:foregroundMark x1="29590" y1="45833" x2="90820" y2="25521"/>
                        <a14:foregroundMark x1="22949" y1="70052" x2="99609" y2="59505"/>
                        <a14:foregroundMark x1="70996" y1="76432" x2="42090" y2="76302"/>
                        <a14:foregroundMark x1="42090" y1="76302" x2="82227" y2="69401"/>
                        <a14:foregroundMark x1="82227" y1="69401" x2="82813" y2="68880"/>
                        <a14:foregroundMark x1="5371" y1="26432" x2="71094" y2="22005"/>
                      </a14:backgroundRemoval>
                    </a14:imgEffect>
                  </a14:imgLayer>
                </a14:imgProps>
              </a:ext>
            </a:extLst>
          </a:blip>
          <a:srcRect t="22446" b="6951"/>
          <a:stretch/>
        </p:blipFill>
        <p:spPr>
          <a:xfrm>
            <a:off x="1632520" y="819284"/>
            <a:ext cx="9035480" cy="4784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C31C4E-E31D-8F5A-4EFE-D183C7DA7A78}"/>
              </a:ext>
            </a:extLst>
          </p:cNvPr>
          <p:cNvSpPr/>
          <p:nvPr/>
        </p:nvSpPr>
        <p:spPr>
          <a:xfrm>
            <a:off x="1662562" y="3429003"/>
            <a:ext cx="2897999" cy="169277"/>
          </a:xfrm>
          <a:prstGeom prst="rect">
            <a:avLst/>
          </a:prstGeom>
          <a:solidFill>
            <a:srgbClr val="A3A3D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D3FB3888-7BAC-8AC4-5CFE-3DDD729EFF1D}"/>
              </a:ext>
            </a:extLst>
          </p:cNvPr>
          <p:cNvCxnSpPr>
            <a:cxnSpLocks/>
          </p:cNvCxnSpPr>
          <p:nvPr/>
        </p:nvCxnSpPr>
        <p:spPr>
          <a:xfrm flipV="1">
            <a:off x="2855640" y="5314875"/>
            <a:ext cx="0" cy="342282"/>
          </a:xfrm>
          <a:prstGeom prst="straightConnector1">
            <a:avLst/>
          </a:prstGeom>
          <a:ln w="38100">
            <a:solidFill>
              <a:srgbClr val="A3A4D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E54758E-94A1-D5A3-9DF4-66F37D625A12}"/>
              </a:ext>
            </a:extLst>
          </p:cNvPr>
          <p:cNvCxnSpPr>
            <a:cxnSpLocks/>
          </p:cNvCxnSpPr>
          <p:nvPr/>
        </p:nvCxnSpPr>
        <p:spPr>
          <a:xfrm flipV="1">
            <a:off x="5899295" y="5318966"/>
            <a:ext cx="0" cy="342282"/>
          </a:xfrm>
          <a:prstGeom prst="straightConnector1">
            <a:avLst/>
          </a:prstGeom>
          <a:ln w="38100">
            <a:solidFill>
              <a:srgbClr val="72BFC5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304CCD-5FA0-F730-DC93-0E5B67B77B28}"/>
              </a:ext>
            </a:extLst>
          </p:cNvPr>
          <p:cNvSpPr txBox="1"/>
          <p:nvPr/>
        </p:nvSpPr>
        <p:spPr>
          <a:xfrm>
            <a:off x="2351587" y="5710146"/>
            <a:ext cx="1008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A3A4DC"/>
                </a:solidFill>
              </a:rPr>
              <a:t>Cervarix</a:t>
            </a:r>
          </a:p>
          <a:p>
            <a:pPr algn="ctr"/>
            <a:r>
              <a:rPr lang="pt-BR" sz="1200" dirty="0">
                <a:solidFill>
                  <a:srgbClr val="A3A4DC"/>
                </a:solidFill>
              </a:rPr>
              <a:t>Gardasil 4</a:t>
            </a:r>
          </a:p>
          <a:p>
            <a:pPr algn="ctr"/>
            <a:r>
              <a:rPr lang="pt-BR" sz="1200" dirty="0">
                <a:solidFill>
                  <a:srgbClr val="A3A4DC"/>
                </a:solidFill>
              </a:rPr>
              <a:t>Gardasil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74F798-F373-278E-4CFC-3D2C86D39306}"/>
              </a:ext>
            </a:extLst>
          </p:cNvPr>
          <p:cNvSpPr txBox="1"/>
          <p:nvPr/>
        </p:nvSpPr>
        <p:spPr>
          <a:xfrm>
            <a:off x="4066535" y="5748698"/>
            <a:ext cx="3613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72BFC5"/>
                </a:solidFill>
              </a:rPr>
              <a:t>Invitation letter (CVKO) to women 25-64 year</a:t>
            </a:r>
          </a:p>
          <a:p>
            <a:pPr algn="ctr"/>
            <a:r>
              <a:rPr lang="en-US" sz="1200" dirty="0">
                <a:solidFill>
                  <a:srgbClr val="72BFC5"/>
                </a:solidFill>
              </a:rPr>
              <a:t>Normal scheme: 3-year interval</a:t>
            </a:r>
          </a:p>
          <a:p>
            <a:pPr algn="ctr"/>
            <a:r>
              <a:rPr lang="en-US" sz="1200" dirty="0">
                <a:solidFill>
                  <a:srgbClr val="72BFC5"/>
                </a:solidFill>
              </a:rPr>
              <a:t>Cytology with HPV-reflex 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6CA099-F734-6B00-C6FB-40D8548F4208}"/>
              </a:ext>
            </a:extLst>
          </p:cNvPr>
          <p:cNvSpPr txBox="1"/>
          <p:nvPr/>
        </p:nvSpPr>
        <p:spPr>
          <a:xfrm>
            <a:off x="1763707" y="3419563"/>
            <a:ext cx="1683153" cy="169277"/>
          </a:xfrm>
          <a:prstGeom prst="rect">
            <a:avLst/>
          </a:prstGeom>
          <a:solidFill>
            <a:srgbClr val="A3A3DF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>
                <a:solidFill>
                  <a:schemeClr val="bg1"/>
                </a:solidFill>
              </a:rPr>
              <a:t>BE: school vaccination at 12 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B9320F9-8281-EF62-0D0F-8B5798445FB4}"/>
              </a:ext>
            </a:extLst>
          </p:cNvPr>
          <p:cNvSpPr/>
          <p:nvPr/>
        </p:nvSpPr>
        <p:spPr>
          <a:xfrm>
            <a:off x="4623973" y="3429003"/>
            <a:ext cx="2898000" cy="169277"/>
          </a:xfrm>
          <a:prstGeom prst="rect">
            <a:avLst/>
          </a:prstGeom>
          <a:solidFill>
            <a:srgbClr val="72BFC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A7BACA-07DF-06F0-5E82-DAFE29FBCD98}"/>
              </a:ext>
            </a:extLst>
          </p:cNvPr>
          <p:cNvSpPr txBox="1"/>
          <p:nvPr/>
        </p:nvSpPr>
        <p:spPr>
          <a:xfrm>
            <a:off x="4799857" y="3419562"/>
            <a:ext cx="2244204" cy="169277"/>
          </a:xfrm>
          <a:prstGeom prst="rect">
            <a:avLst/>
          </a:prstGeom>
          <a:solidFill>
            <a:srgbClr val="72BFC5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>
                <a:solidFill>
                  <a:schemeClr val="bg1"/>
                </a:solidFill>
              </a:rPr>
              <a:t>BE: official screening between 25 - 60 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7C2FFC-2DC1-BA78-130A-A1F6ABA61602}"/>
              </a:ext>
            </a:extLst>
          </p:cNvPr>
          <p:cNvSpPr/>
          <p:nvPr/>
        </p:nvSpPr>
        <p:spPr>
          <a:xfrm>
            <a:off x="7585388" y="3439563"/>
            <a:ext cx="2898000" cy="169277"/>
          </a:xfrm>
          <a:prstGeom prst="rect">
            <a:avLst/>
          </a:prstGeom>
          <a:solidFill>
            <a:srgbClr val="01B0F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5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EE2326-9285-5145-5629-D20361821058}"/>
              </a:ext>
            </a:extLst>
          </p:cNvPr>
          <p:cNvSpPr txBox="1"/>
          <p:nvPr/>
        </p:nvSpPr>
        <p:spPr>
          <a:xfrm>
            <a:off x="1730894" y="270175"/>
            <a:ext cx="608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ierstadt" panose="020B0004020202020204" pitchFamily="34" charset="0"/>
              </a:rPr>
              <a:t>Introduction</a:t>
            </a:r>
            <a:r>
              <a:rPr lang="en-US" sz="2400" dirty="0">
                <a:solidFill>
                  <a:srgbClr val="FF0000"/>
                </a:solidFill>
                <a:latin typeface="Bierstadt" panose="020B0004020202020204" pitchFamily="34" charset="0"/>
              </a:rPr>
              <a:t>: cervical cancer epidemiology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41DFB4-1A66-F14C-31BB-AB73DE650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92"/>
          <a:stretch/>
        </p:blipFill>
        <p:spPr>
          <a:xfrm>
            <a:off x="2423592" y="1288393"/>
            <a:ext cx="3132052" cy="5346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0E572B-424D-FE28-C4B8-DA4681F90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08"/>
          <a:stretch/>
        </p:blipFill>
        <p:spPr>
          <a:xfrm>
            <a:off x="6258747" y="1288393"/>
            <a:ext cx="3338104" cy="534672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07A61692-09E4-4054-3FBD-BCFD14E116DD}"/>
              </a:ext>
            </a:extLst>
          </p:cNvPr>
          <p:cNvSpPr txBox="1"/>
          <p:nvPr/>
        </p:nvSpPr>
        <p:spPr>
          <a:xfrm>
            <a:off x="1730894" y="825450"/>
            <a:ext cx="690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998B6"/>
                </a:solidFill>
              </a:rPr>
              <a:t>HPV-types prevalence in healthy and diseased population</a:t>
            </a:r>
          </a:p>
        </p:txBody>
      </p:sp>
    </p:spTree>
    <p:extLst>
      <p:ext uri="{BB962C8B-B14F-4D97-AF65-F5344CB8AC3E}">
        <p14:creationId xmlns:p14="http://schemas.microsoft.com/office/powerpoint/2010/main" val="913100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EE2326-9285-5145-5629-D20361821058}"/>
              </a:ext>
            </a:extLst>
          </p:cNvPr>
          <p:cNvSpPr txBox="1"/>
          <p:nvPr/>
        </p:nvSpPr>
        <p:spPr>
          <a:xfrm>
            <a:off x="1775520" y="270175"/>
            <a:ext cx="747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Introduction</a:t>
            </a:r>
            <a:r>
              <a:rPr lang="en-US" b="0" dirty="0">
                <a:solidFill>
                  <a:srgbClr val="FF0000"/>
                </a:solidFill>
              </a:rPr>
              <a:t>: HPV infection- cure or progression</a:t>
            </a:r>
            <a:endParaRPr lang="en-US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E08E0C-98EF-C178-71A2-5636C4BB1DF9}"/>
              </a:ext>
            </a:extLst>
          </p:cNvPr>
          <p:cNvSpPr/>
          <p:nvPr/>
        </p:nvSpPr>
        <p:spPr>
          <a:xfrm>
            <a:off x="1775520" y="5949283"/>
            <a:ext cx="648072" cy="68583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8E6E90-B1C9-7086-5F47-4B4B4AA5E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2" b="9605"/>
          <a:stretch/>
        </p:blipFill>
        <p:spPr>
          <a:xfrm>
            <a:off x="1775521" y="1268760"/>
            <a:ext cx="8735967" cy="45566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C99AE5-8300-239E-3115-32D0C423E2AD}"/>
              </a:ext>
            </a:extLst>
          </p:cNvPr>
          <p:cNvSpPr/>
          <p:nvPr/>
        </p:nvSpPr>
        <p:spPr>
          <a:xfrm>
            <a:off x="5899298" y="1268760"/>
            <a:ext cx="3221041" cy="5760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132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1720</Words>
  <Application>Microsoft Office PowerPoint</Application>
  <PresentationFormat>Personnalisé</PresentationFormat>
  <Paragraphs>319</Paragraphs>
  <Slides>31</Slides>
  <Notes>18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Kantoorthema</vt:lpstr>
      <vt:lpstr>Passage au screening HPV primaire versus Co- Testing: importance diagnostique et analyse coût- bénéfice du couplage à la cytologie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Arguments against this future Cervical Cancer Prevention strategy</vt:lpstr>
      <vt:lpstr>Arguments against this future Cervical Cancer Prevention strategy</vt:lpstr>
      <vt:lpstr>Arguments against this future Cervical cancer prevention strategy</vt:lpstr>
      <vt:lpstr>Arguments against this future Cervical cancer prevention strategy</vt:lpstr>
      <vt:lpstr>Arguments against this future Cervical cancer prevention strategy</vt:lpstr>
      <vt:lpstr>Therefor the best strategy is: co-testing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Passage au screening HPV primaire versus Co- Testing: importance diagnostique et analyse coût- bénéfice du couplage à la cytologie</dc:title>
  <dc:creator>Marleen Praet</dc:creator>
  <cp:lastModifiedBy>Anapath1</cp:lastModifiedBy>
  <cp:revision>12</cp:revision>
  <dcterms:created xsi:type="dcterms:W3CDTF">2023-10-14T09:31:20Z</dcterms:created>
  <dcterms:modified xsi:type="dcterms:W3CDTF">2023-11-23T14:03:31Z</dcterms:modified>
</cp:coreProperties>
</file>